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306" r:id="rId2"/>
    <p:sldId id="286" r:id="rId3"/>
    <p:sldId id="284" r:id="rId4"/>
    <p:sldId id="287" r:id="rId5"/>
    <p:sldId id="288" r:id="rId6"/>
    <p:sldId id="289" r:id="rId7"/>
    <p:sldId id="296" r:id="rId8"/>
    <p:sldId id="292" r:id="rId9"/>
    <p:sldId id="293" r:id="rId10"/>
    <p:sldId id="302" r:id="rId11"/>
    <p:sldId id="294" r:id="rId12"/>
    <p:sldId id="297" r:id="rId13"/>
    <p:sldId id="298" r:id="rId14"/>
    <p:sldId id="291" r:id="rId15"/>
    <p:sldId id="29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엄 소정" initials="엄소" lastIdx="6" clrIdx="0">
    <p:extLst>
      <p:ext uri="{19B8F6BF-5375-455C-9EA6-DF929625EA0E}">
        <p15:presenceInfo xmlns:p15="http://schemas.microsoft.com/office/powerpoint/2012/main" userId="38eebdafa0a3ae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20"/>
    <a:srgbClr val="434B56"/>
    <a:srgbClr val="181717"/>
    <a:srgbClr val="00180E"/>
    <a:srgbClr val="0D0D0D"/>
    <a:srgbClr val="E0E0D8"/>
    <a:srgbClr val="00462A"/>
    <a:srgbClr val="66869B"/>
    <a:srgbClr val="64BECD"/>
    <a:srgbClr val="4C4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89837" autoAdjust="0"/>
  </p:normalViewPr>
  <p:slideViewPr>
    <p:cSldViewPr snapToGrid="0">
      <p:cViewPr varScale="1">
        <p:scale>
          <a:sx n="63" d="100"/>
          <a:sy n="63" d="100"/>
        </p:scale>
        <p:origin x="62" y="1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7T03:56:20.965" idx="6">
    <p:pos x="3658" y="1413"/>
    <p:text>바로 앞장에서 언급됐던 과목 모아보기 화면에서 각각 +버튼을 누르면 넘어오는 화면임을 알려주시면 좋을 것 같습니다..!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7T03:54:02.469" idx="4">
    <p:pos x="2816" y="867"/>
    <p:text>학수번호를 입력하면 상세확인 화면으로 넘어간다는 점만 언급해주시면 될 것 같습니다..!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080AF-34C1-4B1D-8967-5BD4FD402B3A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D3349-7E81-4341-9D81-0891CD7830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788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사이버강의의 문제점 </a:t>
            </a:r>
            <a:r>
              <a:rPr lang="en-US" altLang="ko-KR" dirty="0"/>
              <a:t>: </a:t>
            </a:r>
            <a:r>
              <a:rPr lang="ko-KR" altLang="en-US" dirty="0"/>
              <a:t>그림과 같은 학생들이 </a:t>
            </a:r>
            <a:r>
              <a:rPr lang="ko-KR" altLang="en-US" dirty="0" err="1"/>
              <a:t>많아짐</a:t>
            </a:r>
            <a:r>
              <a:rPr lang="en-US" altLang="ko-KR" dirty="0"/>
              <a:t> -&gt; </a:t>
            </a:r>
            <a:r>
              <a:rPr lang="ko-KR" altLang="en-US" dirty="0"/>
              <a:t>수업과 과제를 놓치는 자주 놓치는 학생들을 위해서 만든 것이 우리의 서비스</a:t>
            </a:r>
            <a:r>
              <a:rPr lang="en-US" altLang="ko-KR" dirty="0"/>
              <a:t> (</a:t>
            </a:r>
            <a:r>
              <a:rPr lang="ko-KR" altLang="en-US" dirty="0" err="1"/>
              <a:t>타겟사용자는</a:t>
            </a:r>
            <a:r>
              <a:rPr lang="ko-KR" altLang="en-US" dirty="0"/>
              <a:t> 우선 이화인으로 한정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서비스의 목표는 딱 두가지다  </a:t>
            </a:r>
            <a:r>
              <a:rPr lang="en-US" altLang="ko-KR" dirty="0"/>
              <a:t>: </a:t>
            </a:r>
            <a:r>
              <a:rPr lang="ko-KR" altLang="en-US" dirty="0"/>
              <a:t>사용하기 쉽고</a:t>
            </a:r>
            <a:r>
              <a:rPr lang="en-US" altLang="ko-KR" dirty="0"/>
              <a:t> /</a:t>
            </a:r>
            <a:r>
              <a:rPr lang="ko-KR" altLang="en-US" dirty="0"/>
              <a:t> 수업</a:t>
            </a:r>
            <a:r>
              <a:rPr lang="en-US" altLang="ko-KR" dirty="0"/>
              <a:t>, </a:t>
            </a:r>
            <a:r>
              <a:rPr lang="ko-KR" altLang="en-US" dirty="0"/>
              <a:t>과제 체크에 최적화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7AA7D-B77E-44A0-9414-A30481FEAB6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993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Bootstrap: HTML, CSS, and JS framework </a:t>
            </a:r>
            <a:r>
              <a:rPr lang="en-US" altLang="ko-KR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 developing responsive, mobile first projects on the web </a:t>
            </a:r>
          </a:p>
          <a:p>
            <a:endPara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/>
              <a:t>위의 오픈소스 사용한 이유 설명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7AA7D-B77E-44A0-9414-A30481FEAB6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45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7AA7D-B77E-44A0-9414-A30481FEAB6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463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D3349-7E81-4341-9D81-0891CD7830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303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D3349-7E81-4341-9D81-0891CD7830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297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D3349-7E81-4341-9D81-0891CD7830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44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4400" b="1" i="1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 Bold" panose="00000800000000000000" pitchFamily="2" charset="-127"/>
              </a:rPr>
              <a:t>CYBER HELPER</a:t>
            </a:r>
          </a:p>
          <a:p>
            <a:pPr lvl="0" algn="ctr"/>
            <a:endParaRPr lang="en-US" altLang="ko-KR" sz="1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KoPubWorld돋움체 Bold" panose="00000800000000000000" pitchFamily="2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 Bold" panose="00000800000000000000" pitchFamily="2" charset="-127"/>
              </a:rPr>
              <a:t>Integrated Management Service for Cyber Lecture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575301" y="4768850"/>
            <a:ext cx="1041402" cy="366712"/>
          </a:xfrm>
          <a:prstGeom prst="roundRect">
            <a:avLst>
              <a:gd name="adj" fmla="val 50000"/>
            </a:avLst>
          </a:prstGeom>
          <a:solidFill>
            <a:schemeClr val="tx1">
              <a:alpha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KoPubWorld돋움체 Bold" panose="00000800000000000000" pitchFamily="2" charset="-127"/>
              </a:rPr>
              <a:t>Team 5 </a:t>
            </a:r>
            <a:endParaRPr lang="ko-KR" altLang="en-US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977900" y="546100"/>
            <a:ext cx="4572000" cy="2501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6616700" y="3517900"/>
            <a:ext cx="4572000" cy="2501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16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4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2EB88A-B39E-4974-9AC2-B48195C67E43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180E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4-2. Main functionalities –  Summary Table</a:t>
            </a:r>
            <a:endParaRPr lang="en-US" altLang="ko-KR" sz="2000" i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004347-1D82-446B-A19B-712B6FD9CE4F}"/>
              </a:ext>
            </a:extLst>
          </p:cNvPr>
          <p:cNvSpPr/>
          <p:nvPr/>
        </p:nvSpPr>
        <p:spPr>
          <a:xfrm>
            <a:off x="6744814" y="296334"/>
            <a:ext cx="2035120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 Table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7594EC6-775F-48D4-93AA-65835FCD0180}"/>
              </a:ext>
            </a:extLst>
          </p:cNvPr>
          <p:cNvCxnSpPr>
            <a:cxnSpLocks/>
          </p:cNvCxnSpPr>
          <p:nvPr/>
        </p:nvCxnSpPr>
        <p:spPr>
          <a:xfrm>
            <a:off x="5044926" y="3270978"/>
            <a:ext cx="21150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9DBE1F6-FB38-4D2C-9DD2-E23540653C1C}"/>
              </a:ext>
            </a:extLst>
          </p:cNvPr>
          <p:cNvSpPr txBox="1"/>
          <p:nvPr/>
        </p:nvSpPr>
        <p:spPr>
          <a:xfrm>
            <a:off x="2380594" y="4539728"/>
            <a:ext cx="2096814" cy="37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add a new lecture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3E3DE4-6006-4297-B460-BC691DDA432D}"/>
              </a:ext>
            </a:extLst>
          </p:cNvPr>
          <p:cNvSpPr txBox="1"/>
          <p:nvPr/>
        </p:nvSpPr>
        <p:spPr>
          <a:xfrm>
            <a:off x="7477357" y="4542625"/>
            <a:ext cx="2605154" cy="37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add a new assignment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A7E8EE-258E-4620-99C8-BC9040F7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001" y="2472969"/>
            <a:ext cx="3240000" cy="15960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7428F6-F3E3-4191-98A1-77795C93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934" y="2511462"/>
            <a:ext cx="3240000" cy="161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71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4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2EB88A-B39E-4974-9AC2-B48195C67E43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180E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4-3. Main </a:t>
            </a:r>
            <a:r>
              <a:rPr lang="en-US" altLang="ko-KR" sz="2000" i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functionnalities</a:t>
            </a:r>
            <a:r>
              <a:rPr lang="en-US" altLang="ko-KR" sz="20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 Monthly Calendar  </a:t>
            </a:r>
            <a:endParaRPr lang="en-US" altLang="ko-KR" sz="2000" i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004347-1D82-446B-A19B-712B6FD9CE4F}"/>
              </a:ext>
            </a:extLst>
          </p:cNvPr>
          <p:cNvSpPr/>
          <p:nvPr/>
        </p:nvSpPr>
        <p:spPr>
          <a:xfrm>
            <a:off x="6646334" y="291533"/>
            <a:ext cx="2313680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Monthly Calendar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070FF4-73EE-4DB1-8E0E-CCB86BDA6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000" y="2743950"/>
            <a:ext cx="4320000" cy="2147342"/>
          </a:xfrm>
          <a:prstGeom prst="rect">
            <a:avLst/>
          </a:prstGeom>
        </p:spPr>
      </p:pic>
      <p:sp>
        <p:nvSpPr>
          <p:cNvPr id="8" name="설명선: 굽은 선(강조선) 7">
            <a:extLst>
              <a:ext uri="{FF2B5EF4-FFF2-40B4-BE49-F238E27FC236}">
                <a16:creationId xmlns:a16="http://schemas.microsoft.com/office/drawing/2014/main" id="{8A5DFF5D-2B3D-4FDC-835D-DA3760005658}"/>
              </a:ext>
            </a:extLst>
          </p:cNvPr>
          <p:cNvSpPr/>
          <p:nvPr/>
        </p:nvSpPr>
        <p:spPr>
          <a:xfrm flipH="1">
            <a:off x="244890" y="2968921"/>
            <a:ext cx="2601843" cy="914400"/>
          </a:xfrm>
          <a:prstGeom prst="accentCallout2">
            <a:avLst>
              <a:gd name="adj1" fmla="val 17201"/>
              <a:gd name="adj2" fmla="val 5622"/>
              <a:gd name="adj3" fmla="val 18750"/>
              <a:gd name="adj4" fmla="val -16667"/>
              <a:gd name="adj5" fmla="val 100447"/>
              <a:gd name="adj6" fmla="val -84073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number of lectures</a:t>
            </a:r>
          </a:p>
        </p:txBody>
      </p:sp>
      <p:sp>
        <p:nvSpPr>
          <p:cNvPr id="11" name="설명선: 굽은 선(강조선) 10">
            <a:extLst>
              <a:ext uri="{FF2B5EF4-FFF2-40B4-BE49-F238E27FC236}">
                <a16:creationId xmlns:a16="http://schemas.microsoft.com/office/drawing/2014/main" id="{2B402852-FDBF-483E-86AB-BA027F1A8279}"/>
              </a:ext>
            </a:extLst>
          </p:cNvPr>
          <p:cNvSpPr/>
          <p:nvPr/>
        </p:nvSpPr>
        <p:spPr>
          <a:xfrm flipH="1">
            <a:off x="8637497" y="2458381"/>
            <a:ext cx="3309611" cy="1359240"/>
          </a:xfrm>
          <a:prstGeom prst="accentCallout2">
            <a:avLst>
              <a:gd name="adj1" fmla="val 30951"/>
              <a:gd name="adj2" fmla="val 96619"/>
              <a:gd name="adj3" fmla="val 31641"/>
              <a:gd name="adj4" fmla="val 120900"/>
              <a:gd name="adj5" fmla="val 102990"/>
              <a:gd name="adj6" fmla="val 144266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 moves mouse over calendar, schedule is shown in the pop-up window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88BEBCB-E06C-491E-A7C4-17E3BB378890}"/>
              </a:ext>
            </a:extLst>
          </p:cNvPr>
          <p:cNvSpPr/>
          <p:nvPr/>
        </p:nvSpPr>
        <p:spPr>
          <a:xfrm>
            <a:off x="5058151" y="3690595"/>
            <a:ext cx="522842" cy="4715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02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CBE33509-4DB3-45A1-959F-C6A319015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366" y="2277378"/>
            <a:ext cx="3239136" cy="1987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0681C7-AC21-4CC2-83ED-B4C74D5DB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98" y="2277378"/>
            <a:ext cx="3282908" cy="198720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50B04B5-CE66-474F-BC97-9891B63B0239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5075406" y="3270978"/>
            <a:ext cx="2084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4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2EB88A-B39E-4974-9AC2-B48195C67E43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180E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4-4. Main functionalities –  </a:t>
            </a:r>
            <a:r>
              <a:rPr lang="en-US" altLang="ko-KR" sz="2000" i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Etc.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004347-1D82-446B-A19B-712B6FD9CE4F}"/>
              </a:ext>
            </a:extLst>
          </p:cNvPr>
          <p:cNvSpPr/>
          <p:nvPr/>
        </p:nvSpPr>
        <p:spPr>
          <a:xfrm>
            <a:off x="7464480" y="296331"/>
            <a:ext cx="612720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Etc.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C743850-B6AB-4C25-8062-AA8C59E8493B}"/>
              </a:ext>
            </a:extLst>
          </p:cNvPr>
          <p:cNvCxnSpPr>
            <a:cxnSpLocks/>
          </p:cNvCxnSpPr>
          <p:nvPr/>
        </p:nvCxnSpPr>
        <p:spPr>
          <a:xfrm>
            <a:off x="4922626" y="3263461"/>
            <a:ext cx="207726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FC594D-30A7-44F3-A4DE-FE48F4586407}"/>
              </a:ext>
            </a:extLst>
          </p:cNvPr>
          <p:cNvSpPr txBox="1"/>
          <p:nvPr/>
        </p:nvSpPr>
        <p:spPr>
          <a:xfrm>
            <a:off x="1705324" y="4502974"/>
            <a:ext cx="349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 enters the subject number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4A4847-BD15-4689-B543-71BFC13F84DC}"/>
              </a:ext>
            </a:extLst>
          </p:cNvPr>
          <p:cNvSpPr txBox="1"/>
          <p:nvPr/>
        </p:nvSpPr>
        <p:spPr>
          <a:xfrm>
            <a:off x="7186885" y="4502974"/>
            <a:ext cx="318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detail information of subject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284647-34AE-487C-9496-91ABA5DCA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628" y="2463967"/>
            <a:ext cx="3240000" cy="16140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015014-CC17-4395-B9F2-E0F3D3D7E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583" y="2463967"/>
            <a:ext cx="3240000" cy="159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61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4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2EB88A-B39E-4974-9AC2-B48195C67E43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180E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Recorded Demo Video</a:t>
            </a:r>
            <a:endParaRPr lang="en-US" altLang="ko-KR" sz="2800" b="1" i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live video of Cyber Helper 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9F94A4B4-E738-4A97-9D66-4811A8D06D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8657" y="1545860"/>
            <a:ext cx="8052525" cy="436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19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4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2EB88A-B39E-4974-9AC2-B48195C67E43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180E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Roles of each Team Member </a:t>
            </a:r>
            <a:endParaRPr lang="en-US" altLang="ko-KR" sz="2800" b="1" i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 contribution of each team member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자유형 6">
            <a:extLst>
              <a:ext uri="{FF2B5EF4-FFF2-40B4-BE49-F238E27FC236}">
                <a16:creationId xmlns:a16="http://schemas.microsoft.com/office/drawing/2014/main" id="{6A25C053-1474-43CD-9C9E-6E19D8CBC0BB}"/>
              </a:ext>
            </a:extLst>
          </p:cNvPr>
          <p:cNvSpPr/>
          <p:nvPr/>
        </p:nvSpPr>
        <p:spPr>
          <a:xfrm>
            <a:off x="5796507" y="2370922"/>
            <a:ext cx="585004" cy="1505514"/>
          </a:xfrm>
          <a:custGeom>
            <a:avLst/>
            <a:gdLst>
              <a:gd name="connsiteX0" fmla="*/ 292502 w 585004"/>
              <a:gd name="connsiteY0" fmla="*/ 0 h 1505514"/>
              <a:gd name="connsiteX1" fmla="*/ 324910 w 585004"/>
              <a:gd name="connsiteY1" fmla="*/ 35657 h 1505514"/>
              <a:gd name="connsiteX2" fmla="*/ 585004 w 585004"/>
              <a:gd name="connsiteY2" fmla="*/ 760172 h 1505514"/>
              <a:gd name="connsiteX3" fmla="*/ 390479 w 585004"/>
              <a:gd name="connsiteY3" fmla="*/ 1397002 h 1505514"/>
              <a:gd name="connsiteX4" fmla="*/ 363413 w 585004"/>
              <a:gd name="connsiteY4" fmla="*/ 1433197 h 1505514"/>
              <a:gd name="connsiteX5" fmla="*/ 333608 w 585004"/>
              <a:gd name="connsiteY5" fmla="*/ 1460286 h 1505514"/>
              <a:gd name="connsiteX6" fmla="*/ 292502 w 585004"/>
              <a:gd name="connsiteY6" fmla="*/ 1505514 h 1505514"/>
              <a:gd name="connsiteX7" fmla="*/ 251396 w 585004"/>
              <a:gd name="connsiteY7" fmla="*/ 1460286 h 1505514"/>
              <a:gd name="connsiteX8" fmla="*/ 221591 w 585004"/>
              <a:gd name="connsiteY8" fmla="*/ 1433197 h 1505514"/>
              <a:gd name="connsiteX9" fmla="*/ 194525 w 585004"/>
              <a:gd name="connsiteY9" fmla="*/ 1397002 h 1505514"/>
              <a:gd name="connsiteX10" fmla="*/ 0 w 585004"/>
              <a:gd name="connsiteY10" fmla="*/ 760172 h 1505514"/>
              <a:gd name="connsiteX11" fmla="*/ 260094 w 585004"/>
              <a:gd name="connsiteY11" fmla="*/ 35657 h 1505514"/>
              <a:gd name="connsiteX12" fmla="*/ 292502 w 585004"/>
              <a:gd name="connsiteY12" fmla="*/ 0 h 150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5004" h="1505514">
                <a:moveTo>
                  <a:pt x="292502" y="0"/>
                </a:moveTo>
                <a:lnTo>
                  <a:pt x="324910" y="35657"/>
                </a:lnTo>
                <a:cubicBezTo>
                  <a:pt x="487396" y="232545"/>
                  <a:pt x="585004" y="484960"/>
                  <a:pt x="585004" y="760172"/>
                </a:cubicBezTo>
                <a:cubicBezTo>
                  <a:pt x="585004" y="996069"/>
                  <a:pt x="513292" y="1215216"/>
                  <a:pt x="390479" y="1397002"/>
                </a:cubicBezTo>
                <a:lnTo>
                  <a:pt x="363413" y="1433197"/>
                </a:lnTo>
                <a:lnTo>
                  <a:pt x="333608" y="1460286"/>
                </a:lnTo>
                <a:lnTo>
                  <a:pt x="292502" y="1505514"/>
                </a:lnTo>
                <a:lnTo>
                  <a:pt x="251396" y="1460286"/>
                </a:lnTo>
                <a:lnTo>
                  <a:pt x="221591" y="1433197"/>
                </a:lnTo>
                <a:lnTo>
                  <a:pt x="194525" y="1397002"/>
                </a:lnTo>
                <a:cubicBezTo>
                  <a:pt x="71712" y="1215216"/>
                  <a:pt x="0" y="996069"/>
                  <a:pt x="0" y="760172"/>
                </a:cubicBezTo>
                <a:cubicBezTo>
                  <a:pt x="0" y="484960"/>
                  <a:pt x="97608" y="232545"/>
                  <a:pt x="260094" y="35657"/>
                </a:cubicBezTo>
                <a:lnTo>
                  <a:pt x="29250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자유형 7">
            <a:extLst>
              <a:ext uri="{FF2B5EF4-FFF2-40B4-BE49-F238E27FC236}">
                <a16:creationId xmlns:a16="http://schemas.microsoft.com/office/drawing/2014/main" id="{755C639F-944F-405F-AB8D-C98A0B65BC00}"/>
              </a:ext>
            </a:extLst>
          </p:cNvPr>
          <p:cNvSpPr/>
          <p:nvPr/>
        </p:nvSpPr>
        <p:spPr>
          <a:xfrm>
            <a:off x="4389258" y="3497600"/>
            <a:ext cx="1693012" cy="772502"/>
          </a:xfrm>
          <a:custGeom>
            <a:avLst/>
            <a:gdLst>
              <a:gd name="connsiteX0" fmla="*/ 853245 w 1693012"/>
              <a:gd name="connsiteY0" fmla="*/ 0 h 772502"/>
              <a:gd name="connsiteX1" fmla="*/ 1577760 w 1693012"/>
              <a:gd name="connsiteY1" fmla="*/ 260094 h 772502"/>
              <a:gd name="connsiteX2" fmla="*/ 1628840 w 1693012"/>
              <a:gd name="connsiteY2" fmla="*/ 306519 h 772502"/>
              <a:gd name="connsiteX3" fmla="*/ 1667343 w 1693012"/>
              <a:gd name="connsiteY3" fmla="*/ 358009 h 772502"/>
              <a:gd name="connsiteX4" fmla="*/ 1693012 w 1693012"/>
              <a:gd name="connsiteY4" fmla="*/ 386251 h 772502"/>
              <a:gd name="connsiteX5" fmla="*/ 1667343 w 1693012"/>
              <a:gd name="connsiteY5" fmla="*/ 414493 h 772502"/>
              <a:gd name="connsiteX6" fmla="*/ 1628840 w 1693012"/>
              <a:gd name="connsiteY6" fmla="*/ 465983 h 772502"/>
              <a:gd name="connsiteX7" fmla="*/ 1577760 w 1693012"/>
              <a:gd name="connsiteY7" fmla="*/ 512408 h 772502"/>
              <a:gd name="connsiteX8" fmla="*/ 853245 w 1693012"/>
              <a:gd name="connsiteY8" fmla="*/ 772502 h 772502"/>
              <a:gd name="connsiteX9" fmla="*/ 47845 w 1693012"/>
              <a:gd name="connsiteY9" fmla="*/ 438894 h 772502"/>
              <a:gd name="connsiteX10" fmla="*/ 0 w 1693012"/>
              <a:gd name="connsiteY10" fmla="*/ 386251 h 772502"/>
              <a:gd name="connsiteX11" fmla="*/ 47845 w 1693012"/>
              <a:gd name="connsiteY11" fmla="*/ 333608 h 772502"/>
              <a:gd name="connsiteX12" fmla="*/ 853245 w 1693012"/>
              <a:gd name="connsiteY12" fmla="*/ 0 h 77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3012" h="772502">
                <a:moveTo>
                  <a:pt x="853245" y="0"/>
                </a:moveTo>
                <a:cubicBezTo>
                  <a:pt x="1128458" y="0"/>
                  <a:pt x="1380872" y="97608"/>
                  <a:pt x="1577760" y="260094"/>
                </a:cubicBezTo>
                <a:lnTo>
                  <a:pt x="1628840" y="306519"/>
                </a:lnTo>
                <a:lnTo>
                  <a:pt x="1667343" y="358009"/>
                </a:lnTo>
                <a:lnTo>
                  <a:pt x="1693012" y="386251"/>
                </a:lnTo>
                <a:lnTo>
                  <a:pt x="1667343" y="414493"/>
                </a:lnTo>
                <a:lnTo>
                  <a:pt x="1628840" y="465983"/>
                </a:lnTo>
                <a:lnTo>
                  <a:pt x="1577760" y="512408"/>
                </a:lnTo>
                <a:cubicBezTo>
                  <a:pt x="1380872" y="674894"/>
                  <a:pt x="1128458" y="772502"/>
                  <a:pt x="853245" y="772502"/>
                </a:cubicBezTo>
                <a:cubicBezTo>
                  <a:pt x="538717" y="772502"/>
                  <a:pt x="253965" y="645014"/>
                  <a:pt x="47845" y="438894"/>
                </a:cubicBezTo>
                <a:lnTo>
                  <a:pt x="0" y="386251"/>
                </a:lnTo>
                <a:lnTo>
                  <a:pt x="47845" y="333608"/>
                </a:lnTo>
                <a:cubicBezTo>
                  <a:pt x="253965" y="127488"/>
                  <a:pt x="538717" y="0"/>
                  <a:pt x="85324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자유형 8">
            <a:extLst>
              <a:ext uri="{FF2B5EF4-FFF2-40B4-BE49-F238E27FC236}">
                <a16:creationId xmlns:a16="http://schemas.microsoft.com/office/drawing/2014/main" id="{4622C056-455D-44E6-8BB6-4D65CD6FC17B}"/>
              </a:ext>
            </a:extLst>
          </p:cNvPr>
          <p:cNvSpPr/>
          <p:nvPr/>
        </p:nvSpPr>
        <p:spPr>
          <a:xfrm>
            <a:off x="6095749" y="3497600"/>
            <a:ext cx="1693012" cy="772502"/>
          </a:xfrm>
          <a:custGeom>
            <a:avLst/>
            <a:gdLst>
              <a:gd name="connsiteX0" fmla="*/ 839766 w 1693012"/>
              <a:gd name="connsiteY0" fmla="*/ 0 h 772502"/>
              <a:gd name="connsiteX1" fmla="*/ 1645166 w 1693012"/>
              <a:gd name="connsiteY1" fmla="*/ 333608 h 772502"/>
              <a:gd name="connsiteX2" fmla="*/ 1693012 w 1693012"/>
              <a:gd name="connsiteY2" fmla="*/ 386251 h 772502"/>
              <a:gd name="connsiteX3" fmla="*/ 1645166 w 1693012"/>
              <a:gd name="connsiteY3" fmla="*/ 438894 h 772502"/>
              <a:gd name="connsiteX4" fmla="*/ 839766 w 1693012"/>
              <a:gd name="connsiteY4" fmla="*/ 772502 h 772502"/>
              <a:gd name="connsiteX5" fmla="*/ 115251 w 1693012"/>
              <a:gd name="connsiteY5" fmla="*/ 512408 h 772502"/>
              <a:gd name="connsiteX6" fmla="*/ 64171 w 1693012"/>
              <a:gd name="connsiteY6" fmla="*/ 465983 h 772502"/>
              <a:gd name="connsiteX7" fmla="*/ 25668 w 1693012"/>
              <a:gd name="connsiteY7" fmla="*/ 414493 h 772502"/>
              <a:gd name="connsiteX8" fmla="*/ 0 w 1693012"/>
              <a:gd name="connsiteY8" fmla="*/ 386251 h 772502"/>
              <a:gd name="connsiteX9" fmla="*/ 25668 w 1693012"/>
              <a:gd name="connsiteY9" fmla="*/ 358009 h 772502"/>
              <a:gd name="connsiteX10" fmla="*/ 64171 w 1693012"/>
              <a:gd name="connsiteY10" fmla="*/ 306519 h 772502"/>
              <a:gd name="connsiteX11" fmla="*/ 115251 w 1693012"/>
              <a:gd name="connsiteY11" fmla="*/ 260094 h 772502"/>
              <a:gd name="connsiteX12" fmla="*/ 839766 w 1693012"/>
              <a:gd name="connsiteY12" fmla="*/ 0 h 77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93012" h="772502">
                <a:moveTo>
                  <a:pt x="839766" y="0"/>
                </a:moveTo>
                <a:cubicBezTo>
                  <a:pt x="1154295" y="0"/>
                  <a:pt x="1439047" y="127488"/>
                  <a:pt x="1645166" y="333608"/>
                </a:cubicBezTo>
                <a:lnTo>
                  <a:pt x="1693012" y="386251"/>
                </a:lnTo>
                <a:lnTo>
                  <a:pt x="1645166" y="438894"/>
                </a:lnTo>
                <a:cubicBezTo>
                  <a:pt x="1439047" y="645014"/>
                  <a:pt x="1154295" y="772502"/>
                  <a:pt x="839766" y="772502"/>
                </a:cubicBezTo>
                <a:cubicBezTo>
                  <a:pt x="564554" y="772502"/>
                  <a:pt x="312139" y="674894"/>
                  <a:pt x="115251" y="512408"/>
                </a:cubicBezTo>
                <a:lnTo>
                  <a:pt x="64171" y="465983"/>
                </a:lnTo>
                <a:lnTo>
                  <a:pt x="25668" y="414493"/>
                </a:lnTo>
                <a:lnTo>
                  <a:pt x="0" y="386251"/>
                </a:lnTo>
                <a:lnTo>
                  <a:pt x="25668" y="358009"/>
                </a:lnTo>
                <a:lnTo>
                  <a:pt x="64171" y="306519"/>
                </a:lnTo>
                <a:lnTo>
                  <a:pt x="115251" y="260094"/>
                </a:lnTo>
                <a:cubicBezTo>
                  <a:pt x="312139" y="97608"/>
                  <a:pt x="564554" y="0"/>
                  <a:pt x="8397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자유형 9">
            <a:extLst>
              <a:ext uri="{FF2B5EF4-FFF2-40B4-BE49-F238E27FC236}">
                <a16:creationId xmlns:a16="http://schemas.microsoft.com/office/drawing/2014/main" id="{75CE2DBF-BB10-4B4A-AC63-24861264A476}"/>
              </a:ext>
            </a:extLst>
          </p:cNvPr>
          <p:cNvSpPr/>
          <p:nvPr/>
        </p:nvSpPr>
        <p:spPr>
          <a:xfrm>
            <a:off x="5796507" y="3891267"/>
            <a:ext cx="585004" cy="1505514"/>
          </a:xfrm>
          <a:custGeom>
            <a:avLst/>
            <a:gdLst>
              <a:gd name="connsiteX0" fmla="*/ 292502 w 585004"/>
              <a:gd name="connsiteY0" fmla="*/ 0 h 1505514"/>
              <a:gd name="connsiteX1" fmla="*/ 333608 w 585004"/>
              <a:gd name="connsiteY1" fmla="*/ 45227 h 1505514"/>
              <a:gd name="connsiteX2" fmla="*/ 363413 w 585004"/>
              <a:gd name="connsiteY2" fmla="*/ 72316 h 1505514"/>
              <a:gd name="connsiteX3" fmla="*/ 390479 w 585004"/>
              <a:gd name="connsiteY3" fmla="*/ 108511 h 1505514"/>
              <a:gd name="connsiteX4" fmla="*/ 585004 w 585004"/>
              <a:gd name="connsiteY4" fmla="*/ 745341 h 1505514"/>
              <a:gd name="connsiteX5" fmla="*/ 324910 w 585004"/>
              <a:gd name="connsiteY5" fmla="*/ 1469856 h 1505514"/>
              <a:gd name="connsiteX6" fmla="*/ 292502 w 585004"/>
              <a:gd name="connsiteY6" fmla="*/ 1505514 h 1505514"/>
              <a:gd name="connsiteX7" fmla="*/ 260094 w 585004"/>
              <a:gd name="connsiteY7" fmla="*/ 1469856 h 1505514"/>
              <a:gd name="connsiteX8" fmla="*/ 0 w 585004"/>
              <a:gd name="connsiteY8" fmla="*/ 745341 h 1505514"/>
              <a:gd name="connsiteX9" fmla="*/ 194525 w 585004"/>
              <a:gd name="connsiteY9" fmla="*/ 108511 h 1505514"/>
              <a:gd name="connsiteX10" fmla="*/ 221591 w 585004"/>
              <a:gd name="connsiteY10" fmla="*/ 72316 h 1505514"/>
              <a:gd name="connsiteX11" fmla="*/ 251396 w 585004"/>
              <a:gd name="connsiteY11" fmla="*/ 45227 h 1505514"/>
              <a:gd name="connsiteX12" fmla="*/ 292502 w 585004"/>
              <a:gd name="connsiteY12" fmla="*/ 0 h 150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5004" h="1505514">
                <a:moveTo>
                  <a:pt x="292502" y="0"/>
                </a:moveTo>
                <a:lnTo>
                  <a:pt x="333608" y="45227"/>
                </a:lnTo>
                <a:lnTo>
                  <a:pt x="363413" y="72316"/>
                </a:lnTo>
                <a:lnTo>
                  <a:pt x="390479" y="108511"/>
                </a:lnTo>
                <a:cubicBezTo>
                  <a:pt x="513292" y="290298"/>
                  <a:pt x="585004" y="509445"/>
                  <a:pt x="585004" y="745341"/>
                </a:cubicBezTo>
                <a:cubicBezTo>
                  <a:pt x="585004" y="1020554"/>
                  <a:pt x="487396" y="1272968"/>
                  <a:pt x="324910" y="1469856"/>
                </a:cubicBezTo>
                <a:lnTo>
                  <a:pt x="292502" y="1505514"/>
                </a:lnTo>
                <a:lnTo>
                  <a:pt x="260094" y="1469856"/>
                </a:lnTo>
                <a:cubicBezTo>
                  <a:pt x="97608" y="1272968"/>
                  <a:pt x="0" y="1020554"/>
                  <a:pt x="0" y="745341"/>
                </a:cubicBezTo>
                <a:cubicBezTo>
                  <a:pt x="0" y="509445"/>
                  <a:pt x="71712" y="290298"/>
                  <a:pt x="194525" y="108511"/>
                </a:cubicBezTo>
                <a:lnTo>
                  <a:pt x="221591" y="72316"/>
                </a:lnTo>
                <a:lnTo>
                  <a:pt x="251396" y="45227"/>
                </a:lnTo>
                <a:lnTo>
                  <a:pt x="29250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자유형 10">
            <a:extLst>
              <a:ext uri="{FF2B5EF4-FFF2-40B4-BE49-F238E27FC236}">
                <a16:creationId xmlns:a16="http://schemas.microsoft.com/office/drawing/2014/main" id="{E0636621-D2B9-4264-A391-764F742C0A34}"/>
              </a:ext>
            </a:extLst>
          </p:cNvPr>
          <p:cNvSpPr/>
          <p:nvPr/>
        </p:nvSpPr>
        <p:spPr>
          <a:xfrm>
            <a:off x="4103495" y="1992087"/>
            <a:ext cx="1985514" cy="1891765"/>
          </a:xfrm>
          <a:custGeom>
            <a:avLst/>
            <a:gdLst>
              <a:gd name="connsiteX0" fmla="*/ 1139008 w 1985514"/>
              <a:gd name="connsiteY0" fmla="*/ 0 h 1891765"/>
              <a:gd name="connsiteX1" fmla="*/ 1944408 w 1985514"/>
              <a:gd name="connsiteY1" fmla="*/ 333608 h 1891765"/>
              <a:gd name="connsiteX2" fmla="*/ 1985514 w 1985514"/>
              <a:gd name="connsiteY2" fmla="*/ 378836 h 1891765"/>
              <a:gd name="connsiteX3" fmla="*/ 1953106 w 1985514"/>
              <a:gd name="connsiteY3" fmla="*/ 414493 h 1891765"/>
              <a:gd name="connsiteX4" fmla="*/ 1693012 w 1985514"/>
              <a:gd name="connsiteY4" fmla="*/ 1139008 h 1891765"/>
              <a:gd name="connsiteX5" fmla="*/ 1887537 w 1985514"/>
              <a:gd name="connsiteY5" fmla="*/ 1775838 h 1891765"/>
              <a:gd name="connsiteX6" fmla="*/ 1914603 w 1985514"/>
              <a:gd name="connsiteY6" fmla="*/ 1812033 h 1891765"/>
              <a:gd name="connsiteX7" fmla="*/ 1863523 w 1985514"/>
              <a:gd name="connsiteY7" fmla="*/ 1765608 h 1891765"/>
              <a:gd name="connsiteX8" fmla="*/ 1139008 w 1985514"/>
              <a:gd name="connsiteY8" fmla="*/ 1505514 h 1891765"/>
              <a:gd name="connsiteX9" fmla="*/ 333608 w 1985514"/>
              <a:gd name="connsiteY9" fmla="*/ 1839122 h 1891765"/>
              <a:gd name="connsiteX10" fmla="*/ 285763 w 1985514"/>
              <a:gd name="connsiteY10" fmla="*/ 1891765 h 1891765"/>
              <a:gd name="connsiteX11" fmla="*/ 260094 w 1985514"/>
              <a:gd name="connsiteY11" fmla="*/ 1863523 h 1891765"/>
              <a:gd name="connsiteX12" fmla="*/ 0 w 1985514"/>
              <a:gd name="connsiteY12" fmla="*/ 1139008 h 1891765"/>
              <a:gd name="connsiteX13" fmla="*/ 1139008 w 1985514"/>
              <a:gd name="connsiteY13" fmla="*/ 0 h 189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5514" h="1891765">
                <a:moveTo>
                  <a:pt x="1139008" y="0"/>
                </a:moveTo>
                <a:cubicBezTo>
                  <a:pt x="1453537" y="0"/>
                  <a:pt x="1738289" y="127488"/>
                  <a:pt x="1944408" y="333608"/>
                </a:cubicBezTo>
                <a:lnTo>
                  <a:pt x="1985514" y="378836"/>
                </a:lnTo>
                <a:lnTo>
                  <a:pt x="1953106" y="414493"/>
                </a:lnTo>
                <a:cubicBezTo>
                  <a:pt x="1790620" y="611381"/>
                  <a:pt x="1693012" y="863796"/>
                  <a:pt x="1693012" y="1139008"/>
                </a:cubicBezTo>
                <a:cubicBezTo>
                  <a:pt x="1693012" y="1374905"/>
                  <a:pt x="1764724" y="1594052"/>
                  <a:pt x="1887537" y="1775838"/>
                </a:cubicBezTo>
                <a:lnTo>
                  <a:pt x="1914603" y="1812033"/>
                </a:lnTo>
                <a:lnTo>
                  <a:pt x="1863523" y="1765608"/>
                </a:lnTo>
                <a:cubicBezTo>
                  <a:pt x="1666635" y="1603122"/>
                  <a:pt x="1414221" y="1505514"/>
                  <a:pt x="1139008" y="1505514"/>
                </a:cubicBezTo>
                <a:cubicBezTo>
                  <a:pt x="824480" y="1505514"/>
                  <a:pt x="539728" y="1633002"/>
                  <a:pt x="333608" y="1839122"/>
                </a:cubicBezTo>
                <a:lnTo>
                  <a:pt x="285763" y="1891765"/>
                </a:lnTo>
                <a:lnTo>
                  <a:pt x="260094" y="1863523"/>
                </a:lnTo>
                <a:cubicBezTo>
                  <a:pt x="97608" y="1666635"/>
                  <a:pt x="0" y="1414221"/>
                  <a:pt x="0" y="1139008"/>
                </a:cubicBezTo>
                <a:cubicBezTo>
                  <a:pt x="0" y="509951"/>
                  <a:pt x="509951" y="0"/>
                  <a:pt x="1139008" y="0"/>
                </a:cubicBezTo>
                <a:close/>
              </a:path>
            </a:pathLst>
          </a:custGeom>
          <a:solidFill>
            <a:srgbClr val="668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자유형 11">
            <a:extLst>
              <a:ext uri="{FF2B5EF4-FFF2-40B4-BE49-F238E27FC236}">
                <a16:creationId xmlns:a16="http://schemas.microsoft.com/office/drawing/2014/main" id="{0721EEFB-DE86-49FC-8BDD-6B58A290DC8F}"/>
              </a:ext>
            </a:extLst>
          </p:cNvPr>
          <p:cNvSpPr/>
          <p:nvPr/>
        </p:nvSpPr>
        <p:spPr>
          <a:xfrm>
            <a:off x="6089009" y="1992087"/>
            <a:ext cx="1985514" cy="1891765"/>
          </a:xfrm>
          <a:custGeom>
            <a:avLst/>
            <a:gdLst>
              <a:gd name="connsiteX0" fmla="*/ 846506 w 1985514"/>
              <a:gd name="connsiteY0" fmla="*/ 0 h 1891765"/>
              <a:gd name="connsiteX1" fmla="*/ 1985514 w 1985514"/>
              <a:gd name="connsiteY1" fmla="*/ 1139008 h 1891765"/>
              <a:gd name="connsiteX2" fmla="*/ 1725420 w 1985514"/>
              <a:gd name="connsiteY2" fmla="*/ 1863523 h 1891765"/>
              <a:gd name="connsiteX3" fmla="*/ 1699752 w 1985514"/>
              <a:gd name="connsiteY3" fmla="*/ 1891765 h 1891765"/>
              <a:gd name="connsiteX4" fmla="*/ 1651906 w 1985514"/>
              <a:gd name="connsiteY4" fmla="*/ 1839122 h 1891765"/>
              <a:gd name="connsiteX5" fmla="*/ 846506 w 1985514"/>
              <a:gd name="connsiteY5" fmla="*/ 1505514 h 1891765"/>
              <a:gd name="connsiteX6" fmla="*/ 121991 w 1985514"/>
              <a:gd name="connsiteY6" fmla="*/ 1765608 h 1891765"/>
              <a:gd name="connsiteX7" fmla="*/ 70911 w 1985514"/>
              <a:gd name="connsiteY7" fmla="*/ 1812033 h 1891765"/>
              <a:gd name="connsiteX8" fmla="*/ 97977 w 1985514"/>
              <a:gd name="connsiteY8" fmla="*/ 1775838 h 1891765"/>
              <a:gd name="connsiteX9" fmla="*/ 292502 w 1985514"/>
              <a:gd name="connsiteY9" fmla="*/ 1139008 h 1891765"/>
              <a:gd name="connsiteX10" fmla="*/ 32408 w 1985514"/>
              <a:gd name="connsiteY10" fmla="*/ 414493 h 1891765"/>
              <a:gd name="connsiteX11" fmla="*/ 0 w 1985514"/>
              <a:gd name="connsiteY11" fmla="*/ 378836 h 1891765"/>
              <a:gd name="connsiteX12" fmla="*/ 41106 w 1985514"/>
              <a:gd name="connsiteY12" fmla="*/ 333608 h 1891765"/>
              <a:gd name="connsiteX13" fmla="*/ 846506 w 1985514"/>
              <a:gd name="connsiteY13" fmla="*/ 0 h 189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5514" h="1891765">
                <a:moveTo>
                  <a:pt x="846506" y="0"/>
                </a:moveTo>
                <a:cubicBezTo>
                  <a:pt x="1475563" y="0"/>
                  <a:pt x="1985514" y="509951"/>
                  <a:pt x="1985514" y="1139008"/>
                </a:cubicBezTo>
                <a:cubicBezTo>
                  <a:pt x="1985514" y="1414221"/>
                  <a:pt x="1887906" y="1666635"/>
                  <a:pt x="1725420" y="1863523"/>
                </a:cubicBezTo>
                <a:lnTo>
                  <a:pt x="1699752" y="1891765"/>
                </a:lnTo>
                <a:lnTo>
                  <a:pt x="1651906" y="1839122"/>
                </a:lnTo>
                <a:cubicBezTo>
                  <a:pt x="1445787" y="1633002"/>
                  <a:pt x="1161035" y="1505514"/>
                  <a:pt x="846506" y="1505514"/>
                </a:cubicBezTo>
                <a:cubicBezTo>
                  <a:pt x="571294" y="1505514"/>
                  <a:pt x="318879" y="1603122"/>
                  <a:pt x="121991" y="1765608"/>
                </a:cubicBezTo>
                <a:lnTo>
                  <a:pt x="70911" y="1812033"/>
                </a:lnTo>
                <a:lnTo>
                  <a:pt x="97977" y="1775838"/>
                </a:lnTo>
                <a:cubicBezTo>
                  <a:pt x="220790" y="1594052"/>
                  <a:pt x="292502" y="1374905"/>
                  <a:pt x="292502" y="1139008"/>
                </a:cubicBezTo>
                <a:cubicBezTo>
                  <a:pt x="292502" y="863796"/>
                  <a:pt x="194894" y="611381"/>
                  <a:pt x="32408" y="414493"/>
                </a:cubicBezTo>
                <a:lnTo>
                  <a:pt x="0" y="378836"/>
                </a:lnTo>
                <a:lnTo>
                  <a:pt x="41106" y="333608"/>
                </a:lnTo>
                <a:cubicBezTo>
                  <a:pt x="247226" y="127488"/>
                  <a:pt x="531978" y="0"/>
                  <a:pt x="846506" y="0"/>
                </a:cubicBezTo>
                <a:close/>
              </a:path>
            </a:pathLst>
          </a:custGeom>
          <a:solidFill>
            <a:srgbClr val="43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자유형 12">
            <a:extLst>
              <a:ext uri="{FF2B5EF4-FFF2-40B4-BE49-F238E27FC236}">
                <a16:creationId xmlns:a16="http://schemas.microsoft.com/office/drawing/2014/main" id="{5A8BC477-A15F-4ADD-8386-409C8DFD4AC3}"/>
              </a:ext>
            </a:extLst>
          </p:cNvPr>
          <p:cNvSpPr/>
          <p:nvPr/>
        </p:nvSpPr>
        <p:spPr>
          <a:xfrm>
            <a:off x="4103495" y="3883852"/>
            <a:ext cx="1985514" cy="1891765"/>
          </a:xfrm>
          <a:custGeom>
            <a:avLst/>
            <a:gdLst>
              <a:gd name="connsiteX0" fmla="*/ 285763 w 1985514"/>
              <a:gd name="connsiteY0" fmla="*/ 0 h 1891765"/>
              <a:gd name="connsiteX1" fmla="*/ 333608 w 1985514"/>
              <a:gd name="connsiteY1" fmla="*/ 52643 h 1891765"/>
              <a:gd name="connsiteX2" fmla="*/ 1139008 w 1985514"/>
              <a:gd name="connsiteY2" fmla="*/ 386251 h 1891765"/>
              <a:gd name="connsiteX3" fmla="*/ 1863523 w 1985514"/>
              <a:gd name="connsiteY3" fmla="*/ 126157 h 1891765"/>
              <a:gd name="connsiteX4" fmla="*/ 1914603 w 1985514"/>
              <a:gd name="connsiteY4" fmla="*/ 79732 h 1891765"/>
              <a:gd name="connsiteX5" fmla="*/ 1887537 w 1985514"/>
              <a:gd name="connsiteY5" fmla="*/ 115927 h 1891765"/>
              <a:gd name="connsiteX6" fmla="*/ 1693012 w 1985514"/>
              <a:gd name="connsiteY6" fmla="*/ 752757 h 1891765"/>
              <a:gd name="connsiteX7" fmla="*/ 1953106 w 1985514"/>
              <a:gd name="connsiteY7" fmla="*/ 1477272 h 1891765"/>
              <a:gd name="connsiteX8" fmla="*/ 1985514 w 1985514"/>
              <a:gd name="connsiteY8" fmla="*/ 1512930 h 1891765"/>
              <a:gd name="connsiteX9" fmla="*/ 1944408 w 1985514"/>
              <a:gd name="connsiteY9" fmla="*/ 1558157 h 1891765"/>
              <a:gd name="connsiteX10" fmla="*/ 1139008 w 1985514"/>
              <a:gd name="connsiteY10" fmla="*/ 1891765 h 1891765"/>
              <a:gd name="connsiteX11" fmla="*/ 0 w 1985514"/>
              <a:gd name="connsiteY11" fmla="*/ 752757 h 1891765"/>
              <a:gd name="connsiteX12" fmla="*/ 260094 w 1985514"/>
              <a:gd name="connsiteY12" fmla="*/ 28242 h 1891765"/>
              <a:gd name="connsiteX13" fmla="*/ 285763 w 1985514"/>
              <a:gd name="connsiteY13" fmla="*/ 0 h 189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5514" h="1891765">
                <a:moveTo>
                  <a:pt x="285763" y="0"/>
                </a:moveTo>
                <a:lnTo>
                  <a:pt x="333608" y="52643"/>
                </a:lnTo>
                <a:cubicBezTo>
                  <a:pt x="539728" y="258763"/>
                  <a:pt x="824480" y="386251"/>
                  <a:pt x="1139008" y="386251"/>
                </a:cubicBezTo>
                <a:cubicBezTo>
                  <a:pt x="1414221" y="386251"/>
                  <a:pt x="1666635" y="288643"/>
                  <a:pt x="1863523" y="126157"/>
                </a:cubicBezTo>
                <a:lnTo>
                  <a:pt x="1914603" y="79732"/>
                </a:lnTo>
                <a:lnTo>
                  <a:pt x="1887537" y="115927"/>
                </a:lnTo>
                <a:cubicBezTo>
                  <a:pt x="1764724" y="297714"/>
                  <a:pt x="1693012" y="516861"/>
                  <a:pt x="1693012" y="752757"/>
                </a:cubicBezTo>
                <a:cubicBezTo>
                  <a:pt x="1693012" y="1027970"/>
                  <a:pt x="1790620" y="1280384"/>
                  <a:pt x="1953106" y="1477272"/>
                </a:cubicBezTo>
                <a:lnTo>
                  <a:pt x="1985514" y="1512930"/>
                </a:lnTo>
                <a:lnTo>
                  <a:pt x="1944408" y="1558157"/>
                </a:lnTo>
                <a:cubicBezTo>
                  <a:pt x="1738289" y="1764277"/>
                  <a:pt x="1453537" y="1891765"/>
                  <a:pt x="1139008" y="1891765"/>
                </a:cubicBezTo>
                <a:cubicBezTo>
                  <a:pt x="509951" y="1891765"/>
                  <a:pt x="0" y="1381814"/>
                  <a:pt x="0" y="752757"/>
                </a:cubicBezTo>
                <a:cubicBezTo>
                  <a:pt x="0" y="477545"/>
                  <a:pt x="97608" y="225130"/>
                  <a:pt x="260094" y="28242"/>
                </a:cubicBezTo>
                <a:lnTo>
                  <a:pt x="285763" y="0"/>
                </a:lnTo>
                <a:close/>
              </a:path>
            </a:pathLst>
          </a:custGeom>
          <a:solidFill>
            <a:srgbClr val="64BE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자유형 13">
            <a:extLst>
              <a:ext uri="{FF2B5EF4-FFF2-40B4-BE49-F238E27FC236}">
                <a16:creationId xmlns:a16="http://schemas.microsoft.com/office/drawing/2014/main" id="{E6725660-BC3B-4CA5-8689-14C3D07F34EB}"/>
              </a:ext>
            </a:extLst>
          </p:cNvPr>
          <p:cNvSpPr/>
          <p:nvPr/>
        </p:nvSpPr>
        <p:spPr>
          <a:xfrm>
            <a:off x="6089009" y="3883852"/>
            <a:ext cx="1985514" cy="1891765"/>
          </a:xfrm>
          <a:custGeom>
            <a:avLst/>
            <a:gdLst>
              <a:gd name="connsiteX0" fmla="*/ 1699752 w 1985514"/>
              <a:gd name="connsiteY0" fmla="*/ 0 h 1891765"/>
              <a:gd name="connsiteX1" fmla="*/ 1725420 w 1985514"/>
              <a:gd name="connsiteY1" fmla="*/ 28242 h 1891765"/>
              <a:gd name="connsiteX2" fmla="*/ 1985514 w 1985514"/>
              <a:gd name="connsiteY2" fmla="*/ 752757 h 1891765"/>
              <a:gd name="connsiteX3" fmla="*/ 846506 w 1985514"/>
              <a:gd name="connsiteY3" fmla="*/ 1891765 h 1891765"/>
              <a:gd name="connsiteX4" fmla="*/ 41106 w 1985514"/>
              <a:gd name="connsiteY4" fmla="*/ 1558157 h 1891765"/>
              <a:gd name="connsiteX5" fmla="*/ 0 w 1985514"/>
              <a:gd name="connsiteY5" fmla="*/ 1512930 h 1891765"/>
              <a:gd name="connsiteX6" fmla="*/ 32408 w 1985514"/>
              <a:gd name="connsiteY6" fmla="*/ 1477272 h 1891765"/>
              <a:gd name="connsiteX7" fmla="*/ 292502 w 1985514"/>
              <a:gd name="connsiteY7" fmla="*/ 752757 h 1891765"/>
              <a:gd name="connsiteX8" fmla="*/ 97977 w 1985514"/>
              <a:gd name="connsiteY8" fmla="*/ 115927 h 1891765"/>
              <a:gd name="connsiteX9" fmla="*/ 70911 w 1985514"/>
              <a:gd name="connsiteY9" fmla="*/ 79732 h 1891765"/>
              <a:gd name="connsiteX10" fmla="*/ 121991 w 1985514"/>
              <a:gd name="connsiteY10" fmla="*/ 126157 h 1891765"/>
              <a:gd name="connsiteX11" fmla="*/ 846506 w 1985514"/>
              <a:gd name="connsiteY11" fmla="*/ 386251 h 1891765"/>
              <a:gd name="connsiteX12" fmla="*/ 1651906 w 1985514"/>
              <a:gd name="connsiteY12" fmla="*/ 52643 h 1891765"/>
              <a:gd name="connsiteX13" fmla="*/ 1699752 w 1985514"/>
              <a:gd name="connsiteY13" fmla="*/ 0 h 189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5514" h="1891765">
                <a:moveTo>
                  <a:pt x="1699752" y="0"/>
                </a:moveTo>
                <a:lnTo>
                  <a:pt x="1725420" y="28242"/>
                </a:lnTo>
                <a:cubicBezTo>
                  <a:pt x="1887906" y="225130"/>
                  <a:pt x="1985514" y="477545"/>
                  <a:pt x="1985514" y="752757"/>
                </a:cubicBezTo>
                <a:cubicBezTo>
                  <a:pt x="1985514" y="1381814"/>
                  <a:pt x="1475563" y="1891765"/>
                  <a:pt x="846506" y="1891765"/>
                </a:cubicBezTo>
                <a:cubicBezTo>
                  <a:pt x="531978" y="1891765"/>
                  <a:pt x="247226" y="1764277"/>
                  <a:pt x="41106" y="1558157"/>
                </a:cubicBezTo>
                <a:lnTo>
                  <a:pt x="0" y="1512930"/>
                </a:lnTo>
                <a:lnTo>
                  <a:pt x="32408" y="1477272"/>
                </a:lnTo>
                <a:cubicBezTo>
                  <a:pt x="194894" y="1280384"/>
                  <a:pt x="292502" y="1027970"/>
                  <a:pt x="292502" y="752757"/>
                </a:cubicBezTo>
                <a:cubicBezTo>
                  <a:pt x="292502" y="516861"/>
                  <a:pt x="220790" y="297714"/>
                  <a:pt x="97977" y="115927"/>
                </a:cubicBezTo>
                <a:lnTo>
                  <a:pt x="70911" y="79732"/>
                </a:lnTo>
                <a:lnTo>
                  <a:pt x="121991" y="126157"/>
                </a:lnTo>
                <a:cubicBezTo>
                  <a:pt x="318879" y="288643"/>
                  <a:pt x="571294" y="386251"/>
                  <a:pt x="846506" y="386251"/>
                </a:cubicBezTo>
                <a:cubicBezTo>
                  <a:pt x="1161035" y="386251"/>
                  <a:pt x="1445787" y="258763"/>
                  <a:pt x="1651906" y="52643"/>
                </a:cubicBezTo>
                <a:lnTo>
                  <a:pt x="1699752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163D20B-7E02-4FBE-B74D-91CAC4745174}"/>
              </a:ext>
            </a:extLst>
          </p:cNvPr>
          <p:cNvSpPr/>
          <p:nvPr/>
        </p:nvSpPr>
        <p:spPr>
          <a:xfrm>
            <a:off x="9267025" y="3035175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FB59681-6E8B-44F6-80B7-E288D93101E2}"/>
              </a:ext>
            </a:extLst>
          </p:cNvPr>
          <p:cNvCxnSpPr/>
          <p:nvPr/>
        </p:nvCxnSpPr>
        <p:spPr>
          <a:xfrm>
            <a:off x="8367025" y="3107061"/>
            <a:ext cx="900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4CEE662-B709-43A2-AC46-5567BA5AC5E0}"/>
              </a:ext>
            </a:extLst>
          </p:cNvPr>
          <p:cNvSpPr/>
          <p:nvPr/>
        </p:nvSpPr>
        <p:spPr>
          <a:xfrm>
            <a:off x="9649457" y="2569681"/>
            <a:ext cx="2435125" cy="1427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MEMBER 3.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조성경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 err="1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Css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side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bar, page of gathering lecture and assignment, registration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9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</a:t>
            </a:r>
            <a:r>
              <a:rPr lang="ko-KR" altLang="en-US" sz="9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history</a:t>
            </a:r>
            <a:endParaRPr lang="ko-KR" altLang="en-US" sz="900" dirty="0">
              <a:solidFill>
                <a:prstClr val="white">
                  <a:lumMod val="9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FF79138-D548-4E0E-83B6-77CABB449E73}"/>
              </a:ext>
            </a:extLst>
          </p:cNvPr>
          <p:cNvSpPr/>
          <p:nvPr/>
        </p:nvSpPr>
        <p:spPr>
          <a:xfrm>
            <a:off x="9267025" y="4754279"/>
            <a:ext cx="143772" cy="143772"/>
          </a:xfrm>
          <a:prstGeom prst="ellipse">
            <a:avLst/>
          </a:prstGeom>
          <a:noFill/>
          <a:ln>
            <a:solidFill>
              <a:schemeClr val="bg1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6CA718-C213-4EF1-A62B-A603BDF8375C}"/>
              </a:ext>
            </a:extLst>
          </p:cNvPr>
          <p:cNvCxnSpPr/>
          <p:nvPr/>
        </p:nvCxnSpPr>
        <p:spPr>
          <a:xfrm>
            <a:off x="8367025" y="4826165"/>
            <a:ext cx="900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2BB3F5-D6B4-4345-A6DB-8DA46CCAF1C6}"/>
              </a:ext>
            </a:extLst>
          </p:cNvPr>
          <p:cNvSpPr/>
          <p:nvPr/>
        </p:nvSpPr>
        <p:spPr>
          <a:xfrm>
            <a:off x="9649457" y="4288785"/>
            <a:ext cx="2435125" cy="1427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MEMBER 4. </a:t>
            </a:r>
            <a:r>
              <a:rPr lang="ko-KR" altLang="en-US" sz="1400" b="1" dirty="0" err="1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최찬미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page header,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database management &amp; connectivity, to-do list page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9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</a:t>
            </a:r>
            <a:r>
              <a:rPr lang="ko-KR" altLang="en-US" sz="9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history</a:t>
            </a:r>
            <a:endParaRPr lang="ko-KR" altLang="en-US" sz="900" dirty="0">
              <a:solidFill>
                <a:prstClr val="white">
                  <a:lumMod val="9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D00999-3042-40CE-8A80-6D2BB541210F}"/>
              </a:ext>
            </a:extLst>
          </p:cNvPr>
          <p:cNvSpPr/>
          <p:nvPr/>
        </p:nvSpPr>
        <p:spPr>
          <a:xfrm>
            <a:off x="97677" y="2569681"/>
            <a:ext cx="2435125" cy="1427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MEMBER 1. </a:t>
            </a:r>
            <a:r>
              <a:rPr lang="ko-KR" altLang="en-US" sz="1400" b="1" dirty="0" err="1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엄소정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flow chart, web crawling, </a:t>
            </a:r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css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page of adding subject and detail information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history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3BDF888-2497-4BC6-A7AA-4A2CDF274486}"/>
              </a:ext>
            </a:extLst>
          </p:cNvPr>
          <p:cNvGrpSpPr/>
          <p:nvPr/>
        </p:nvGrpSpPr>
        <p:grpSpPr>
          <a:xfrm flipH="1">
            <a:off x="2763133" y="3035175"/>
            <a:ext cx="1043772" cy="1862876"/>
            <a:chOff x="-191112" y="3022125"/>
            <a:chExt cx="1043772" cy="186287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5795296-03EA-423D-A85B-9DD8A7A792F1}"/>
                </a:ext>
              </a:extLst>
            </p:cNvPr>
            <p:cNvSpPr/>
            <p:nvPr/>
          </p:nvSpPr>
          <p:spPr>
            <a:xfrm>
              <a:off x="708888" y="3022125"/>
              <a:ext cx="143772" cy="143772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C06594E-C2CA-44C2-8B7A-BF65A8FCCF39}"/>
                </a:ext>
              </a:extLst>
            </p:cNvPr>
            <p:cNvCxnSpPr/>
            <p:nvPr/>
          </p:nvCxnSpPr>
          <p:spPr>
            <a:xfrm>
              <a:off x="-191112" y="3094011"/>
              <a:ext cx="900000" cy="0"/>
            </a:xfrm>
            <a:prstGeom prst="line">
              <a:avLst/>
            </a:prstGeom>
            <a:ln w="12700">
              <a:solidFill>
                <a:schemeClr val="bg1">
                  <a:lumMod val="7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E5AF980-1379-431A-80FE-9D49D0D6F81A}"/>
                </a:ext>
              </a:extLst>
            </p:cNvPr>
            <p:cNvSpPr/>
            <p:nvPr/>
          </p:nvSpPr>
          <p:spPr>
            <a:xfrm>
              <a:off x="708888" y="4741229"/>
              <a:ext cx="143772" cy="143772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3F8CC7A-4136-4C4E-AD12-1182987ADAC5}"/>
                </a:ext>
              </a:extLst>
            </p:cNvPr>
            <p:cNvCxnSpPr/>
            <p:nvPr/>
          </p:nvCxnSpPr>
          <p:spPr>
            <a:xfrm>
              <a:off x="-191112" y="4813115"/>
              <a:ext cx="900000" cy="0"/>
            </a:xfrm>
            <a:prstGeom prst="line">
              <a:avLst/>
            </a:prstGeom>
            <a:ln w="12700">
              <a:solidFill>
                <a:schemeClr val="bg1">
                  <a:lumMod val="7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CB6CBD-D07A-449D-8449-0E979D10A647}"/>
              </a:ext>
            </a:extLst>
          </p:cNvPr>
          <p:cNvSpPr/>
          <p:nvPr/>
        </p:nvSpPr>
        <p:spPr>
          <a:xfrm>
            <a:off x="-283779" y="4288785"/>
            <a:ext cx="2816581" cy="1427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MEMBER 2. </a:t>
            </a:r>
            <a:r>
              <a:rPr lang="ko-KR" altLang="en-US" sz="1400" b="1" dirty="0" err="1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장효신</a:t>
            </a:r>
            <a:endParaRPr lang="ko-KR" altLang="en-US" sz="1400" b="1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r"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flow</a:t>
            </a:r>
            <a:r>
              <a:rPr lang="ko-KR" altLang="en-US" sz="12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chart, database management, daily log page, calendar database connectivity </a:t>
            </a:r>
            <a:endParaRPr lang="ko-KR" altLang="en-US" sz="1200" dirty="0">
              <a:solidFill>
                <a:prstClr val="white">
                  <a:lumMod val="9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r">
              <a:lnSpc>
                <a:spcPct val="150000"/>
              </a:lnSpc>
            </a:pPr>
            <a:r>
              <a:rPr lang="en-US" altLang="ko-KR" sz="9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</a:t>
            </a:r>
            <a:r>
              <a:rPr lang="ko-KR" altLang="en-US" sz="9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history</a:t>
            </a:r>
            <a:endParaRPr lang="ko-KR" altLang="en-US" sz="900" dirty="0">
              <a:solidFill>
                <a:prstClr val="white">
                  <a:lumMod val="9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7" name="Group 14">
            <a:extLst>
              <a:ext uri="{FF2B5EF4-FFF2-40B4-BE49-F238E27FC236}">
                <a16:creationId xmlns:a16="http://schemas.microsoft.com/office/drawing/2014/main" id="{9C82A2AF-BCE7-45CD-AC8F-D5E760B068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77821" y="4681424"/>
            <a:ext cx="377220" cy="319974"/>
            <a:chOff x="3669" y="3943"/>
            <a:chExt cx="626" cy="531"/>
          </a:xfrm>
          <a:solidFill>
            <a:schemeClr val="bg1"/>
          </a:solidFill>
        </p:grpSpPr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8726ACB0-9996-4A5C-93AF-34182159CC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9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0365F8D2-1527-4B47-A849-17E8306AA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8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0" name="Group 28">
            <a:extLst>
              <a:ext uri="{FF2B5EF4-FFF2-40B4-BE49-F238E27FC236}">
                <a16:creationId xmlns:a16="http://schemas.microsoft.com/office/drawing/2014/main" id="{69CBB065-9AAF-418C-8863-653BB041FA5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32805" y="2734622"/>
            <a:ext cx="407823" cy="356925"/>
            <a:chOff x="496" y="4251"/>
            <a:chExt cx="641" cy="561"/>
          </a:xfrm>
          <a:solidFill>
            <a:schemeClr val="bg1"/>
          </a:solidFill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1317F8A-F3D9-4BC5-9A05-413EF8D0A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12A6A45-A370-48BC-8982-4E21DBC60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77A15BB-03B0-4E74-A274-3C6C4C662A24}"/>
              </a:ext>
            </a:extLst>
          </p:cNvPr>
          <p:cNvGrpSpPr/>
          <p:nvPr/>
        </p:nvGrpSpPr>
        <p:grpSpPr>
          <a:xfrm>
            <a:off x="4946491" y="4656354"/>
            <a:ext cx="400016" cy="443370"/>
            <a:chOff x="4006850" y="1601788"/>
            <a:chExt cx="322263" cy="357188"/>
          </a:xfrm>
          <a:solidFill>
            <a:schemeClr val="bg1"/>
          </a:solidFill>
        </p:grpSpPr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C1A9052A-2856-462F-9059-7E2A9A295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7154A6F1-80F2-460B-ACE5-49DEF059D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C64712D1-DB93-41EB-81C1-E46F78E40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8F6EE701-74F7-400F-B4C1-9F6E3C492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225DD723-D2D3-4C26-84CC-6A7D9E528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9" name="Freeform 11">
            <a:extLst>
              <a:ext uri="{FF2B5EF4-FFF2-40B4-BE49-F238E27FC236}">
                <a16:creationId xmlns:a16="http://schemas.microsoft.com/office/drawing/2014/main" id="{0F723B65-EAF2-4FF4-9CA0-66919F4894B7}"/>
              </a:ext>
            </a:extLst>
          </p:cNvPr>
          <p:cNvSpPr>
            <a:spLocks noEditPoints="1"/>
          </p:cNvSpPr>
          <p:nvPr/>
        </p:nvSpPr>
        <p:spPr bwMode="auto">
          <a:xfrm>
            <a:off x="6966430" y="2670726"/>
            <a:ext cx="327734" cy="40236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399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4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E21260-41E8-41CA-911C-0494AAD3C7A3}"/>
              </a:ext>
            </a:extLst>
          </p:cNvPr>
          <p:cNvSpPr/>
          <p:nvPr/>
        </p:nvSpPr>
        <p:spPr>
          <a:xfrm>
            <a:off x="6526813" y="1954406"/>
            <a:ext cx="3309889" cy="1267418"/>
          </a:xfrm>
          <a:prstGeom prst="rect">
            <a:avLst/>
          </a:prstGeom>
          <a:solidFill>
            <a:srgbClr val="00362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2EB88A-B39E-4974-9AC2-B48195C67E43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180E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7. Expected Benefits </a:t>
            </a:r>
            <a:endParaRPr lang="en-US" altLang="ko-KR" sz="2800" b="1" i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effects and limitations of Cyber Helper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88F29F-83BC-4A37-B9CC-7E656856B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25" y="2403981"/>
            <a:ext cx="4625741" cy="29644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41A71B-E0F9-4302-920C-B6342DAEFADE}"/>
              </a:ext>
            </a:extLst>
          </p:cNvPr>
          <p:cNvSpPr txBox="1"/>
          <p:nvPr/>
        </p:nvSpPr>
        <p:spPr>
          <a:xfrm>
            <a:off x="5956737" y="4221537"/>
            <a:ext cx="411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self-directed learning in corona era</a:t>
            </a:r>
            <a:endParaRPr lang="ko-KR" altLang="en-US" b="1" i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A1780B-30ED-46FB-B673-CC7B7CF3334A}"/>
              </a:ext>
            </a:extLst>
          </p:cNvPr>
          <p:cNvSpPr txBox="1"/>
          <p:nvPr/>
        </p:nvSpPr>
        <p:spPr>
          <a:xfrm>
            <a:off x="6096000" y="5858421"/>
            <a:ext cx="325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check video progress status</a:t>
            </a:r>
            <a:endParaRPr lang="ko-KR" altLang="en-US" b="1" i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2EC98-1CCA-44DE-871C-FCB5406144E9}"/>
              </a:ext>
            </a:extLst>
          </p:cNvPr>
          <p:cNvSpPr txBox="1"/>
          <p:nvPr/>
        </p:nvSpPr>
        <p:spPr>
          <a:xfrm>
            <a:off x="8181758" y="4999086"/>
            <a:ext cx="411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gathering lectures &amp; assignments</a:t>
            </a:r>
            <a:endParaRPr lang="ko-KR" altLang="en-US" b="1" i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124DC1-B9FD-4F9D-A3F3-F2C76037DE63}"/>
              </a:ext>
            </a:extLst>
          </p:cNvPr>
          <p:cNvSpPr/>
          <p:nvPr/>
        </p:nvSpPr>
        <p:spPr>
          <a:xfrm>
            <a:off x="6818917" y="2403981"/>
            <a:ext cx="2725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i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schedule management</a:t>
            </a:r>
            <a:endParaRPr lang="ko-KR" altLang="en-US" b="1" i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963C6-FA87-4B0F-8FED-93809D2EFB18}"/>
              </a:ext>
            </a:extLst>
          </p:cNvPr>
          <p:cNvSpPr txBox="1"/>
          <p:nvPr/>
        </p:nvSpPr>
        <p:spPr>
          <a:xfrm>
            <a:off x="1619961" y="2010438"/>
            <a:ext cx="404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chemeClr val="bg1"/>
                </a:solidFill>
              </a:rPr>
              <a:t>cyber campus with smart planner</a:t>
            </a:r>
            <a:endParaRPr lang="ko-KR" alt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93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4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2EB88A-B39E-4974-9AC2-B48195C67E43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180E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8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 Bold" panose="00000800000000000000" pitchFamily="2" charset="-127"/>
              </a:rPr>
              <a:t>Contents</a:t>
            </a:r>
            <a:endParaRPr lang="ko-KR" altLang="en-US" sz="2800" i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414099-8FEE-42C6-90D0-7DEDFE52CEAB}"/>
              </a:ext>
            </a:extLst>
          </p:cNvPr>
          <p:cNvSpPr txBox="1"/>
          <p:nvPr/>
        </p:nvSpPr>
        <p:spPr>
          <a:xfrm>
            <a:off x="1057174" y="1289786"/>
            <a:ext cx="10077651" cy="493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200000"/>
              </a:lnSpc>
              <a:buAutoNum type="arabicPeriod"/>
            </a:pPr>
            <a:r>
              <a:rPr lang="en-US" altLang="ko-KR" sz="20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 to CYBER HELPER</a:t>
            </a:r>
          </a:p>
          <a:p>
            <a:pPr marL="342900" lvl="0" indent="-342900">
              <a:lnSpc>
                <a:spcPct val="200000"/>
              </a:lnSpc>
              <a:buAutoNum type="arabicPeriod"/>
            </a:pPr>
            <a:r>
              <a:rPr lang="en-US" altLang="ko-KR" sz="20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Open-source projects &amp; Open APIs and  other tools/platforms/services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altLang="ko-KR" sz="2000" i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System Overview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altLang="ko-KR" sz="20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 functionalities</a:t>
            </a:r>
          </a:p>
          <a:p>
            <a:pPr marL="342900" lvl="0" indent="-342900">
              <a:lnSpc>
                <a:spcPct val="200000"/>
              </a:lnSpc>
              <a:buAutoNum type="arabicPeriod"/>
            </a:pPr>
            <a:r>
              <a:rPr lang="en-US" altLang="ko-KR" sz="20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Recorded Demo Video</a:t>
            </a:r>
          </a:p>
          <a:p>
            <a:pPr marL="342900" lvl="0" indent="-342900">
              <a:lnSpc>
                <a:spcPct val="200000"/>
              </a:lnSpc>
              <a:buAutoNum type="arabicPeriod"/>
            </a:pPr>
            <a:r>
              <a:rPr lang="en-US" altLang="ko-KR" sz="20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Roles of each Team Member</a:t>
            </a:r>
          </a:p>
          <a:p>
            <a:pPr marL="342900" lvl="0" indent="-342900">
              <a:lnSpc>
                <a:spcPct val="200000"/>
              </a:lnSpc>
              <a:buAutoNum type="arabicPeriod"/>
            </a:pPr>
            <a:r>
              <a:rPr lang="en-US" altLang="ko-KR" sz="20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Expected</a:t>
            </a:r>
            <a:r>
              <a:rPr lang="ko-KR" altLang="en-US" sz="20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Benefits</a:t>
            </a:r>
          </a:p>
          <a:p>
            <a:pPr marL="342900" lvl="0" indent="-342900">
              <a:lnSpc>
                <a:spcPct val="200000"/>
              </a:lnSpc>
              <a:buAutoNum type="arabicPeriod"/>
            </a:pPr>
            <a:r>
              <a:rPr lang="en-US" altLang="ko-KR" sz="20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46288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4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2EB88A-B39E-4974-9AC2-B48195C67E43}"/>
              </a:ext>
            </a:extLst>
          </p:cNvPr>
          <p:cNvSpPr/>
          <p:nvPr/>
        </p:nvSpPr>
        <p:spPr>
          <a:xfrm>
            <a:off x="0" y="19250"/>
            <a:ext cx="12192000" cy="914400"/>
          </a:xfrm>
          <a:prstGeom prst="rect">
            <a:avLst/>
          </a:prstGeom>
          <a:solidFill>
            <a:srgbClr val="00180E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Introduction to CYBER HELPER</a:t>
            </a:r>
            <a:endParaRPr lang="en-US" altLang="ko-KR" sz="2800" b="1" i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brief description of Cyber Helper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FBFFC4A-E337-4866-A927-2B8190EBB01B}"/>
              </a:ext>
            </a:extLst>
          </p:cNvPr>
          <p:cNvGrpSpPr/>
          <p:nvPr/>
        </p:nvGrpSpPr>
        <p:grpSpPr>
          <a:xfrm>
            <a:off x="2517086" y="1127108"/>
            <a:ext cx="7157827" cy="4603784"/>
            <a:chOff x="1905000" y="333976"/>
            <a:chExt cx="8382000" cy="53911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06303AA-BAE3-4370-A677-26FE4FB94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8068" y1="27208" x2="28068" y2="27208"/>
                          <a14:foregroundMark x1="22045" y1="24912" x2="14659" y2="30919"/>
                          <a14:foregroundMark x1="14659" y1="30919" x2="15795" y2="41519"/>
                          <a14:foregroundMark x1="15795" y1="41519" x2="25455" y2="47350"/>
                          <a14:foregroundMark x1="25455" y1="47350" x2="32386" y2="48057"/>
                          <a14:foregroundMark x1="76591" y1="25972" x2="71477" y2="34982"/>
                          <a14:foregroundMark x1="71477" y1="34982" x2="78523" y2="41873"/>
                          <a14:foregroundMark x1="78523" y1="41873" x2="84545" y2="37986"/>
                          <a14:foregroundMark x1="84545" y1="37986" x2="84886" y2="32155"/>
                          <a14:foregroundMark x1="23068" y1="58657" x2="20568" y2="69611"/>
                          <a14:foregroundMark x1="20568" y1="69611" x2="20568" y2="74382"/>
                          <a14:foregroundMark x1="21591" y1="78269" x2="21250" y2="79329"/>
                          <a14:foregroundMark x1="22841" y1="76502" x2="20227" y2="77208"/>
                          <a14:foregroundMark x1="50909" y1="62367" x2="49205" y2="74205"/>
                          <a14:foregroundMark x1="49205" y1="74205" x2="51932" y2="72085"/>
                          <a14:foregroundMark x1="50227" y1="76855" x2="49545" y2="84629"/>
                          <a14:foregroundMark x1="78068" y1="71908" x2="79091" y2="84276"/>
                          <a14:backgroundMark x1="79886" y1="63428" x2="80227" y2="67668"/>
                          <a14:backgroundMark x1="79432" y1="64488" x2="77159" y2="64488"/>
                          <a14:backgroundMark x1="19773" y1="10424" x2="20909" y2="111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333976"/>
              <a:ext cx="8382000" cy="539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1D680CD-67C9-4FE7-9D72-1086223A2C47}"/>
                </a:ext>
              </a:extLst>
            </p:cNvPr>
            <p:cNvSpPr/>
            <p:nvPr/>
          </p:nvSpPr>
          <p:spPr>
            <a:xfrm>
              <a:off x="7969719" y="1665170"/>
              <a:ext cx="1155030" cy="2887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ysClr val="windowText" lastClr="000000"/>
                  </a:solidFill>
                  <a:latin typeface="상상토끼 신비는일곱살" panose="02020603020101020101" pitchFamily="18" charset="-127"/>
                  <a:ea typeface="상상토끼 신비는일곱살" panose="02020603020101020101" pitchFamily="18" charset="-127"/>
                </a:rPr>
                <a:t>큰일났다</a:t>
              </a:r>
              <a:r>
                <a:rPr lang="en-US" altLang="ko-KR" sz="2000" b="1" dirty="0">
                  <a:solidFill>
                    <a:sysClr val="windowText" lastClr="000000"/>
                  </a:solidFill>
                  <a:latin typeface="상상토끼 신비는일곱살" panose="02020603020101020101" pitchFamily="18" charset="-127"/>
                  <a:ea typeface="상상토끼 신비는일곱살" panose="02020603020101020101" pitchFamily="18" charset="-127"/>
                </a:rPr>
                <a:t>.</a:t>
              </a:r>
              <a:endParaRPr lang="ko-KR" altLang="en-US" sz="2000" b="1" dirty="0">
                <a:solidFill>
                  <a:sysClr val="windowText" lastClr="000000"/>
                </a:solidFill>
                <a:latin typeface="상상토끼 신비는일곱살" panose="02020603020101020101" pitchFamily="18" charset="-127"/>
                <a:ea typeface="상상토끼 신비는일곱살" panose="020206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2E6E920-F8C4-43B0-B111-F7A26DE4C23D}"/>
              </a:ext>
            </a:extLst>
          </p:cNvPr>
          <p:cNvSpPr txBox="1"/>
          <p:nvPr/>
        </p:nvSpPr>
        <p:spPr>
          <a:xfrm>
            <a:off x="1952322" y="2127382"/>
            <a:ext cx="828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 students who often </a:t>
            </a:r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miss classes and assignments</a:t>
            </a:r>
            <a:endParaRPr lang="ko-KR" altLang="en-US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18361-615D-4C2D-BC16-C53BBC2E6381}"/>
              </a:ext>
            </a:extLst>
          </p:cNvPr>
          <p:cNvSpPr txBox="1"/>
          <p:nvPr/>
        </p:nvSpPr>
        <p:spPr>
          <a:xfrm>
            <a:off x="1668376" y="3429000"/>
            <a:ext cx="8855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Easy-to-use UI/UX</a:t>
            </a:r>
          </a:p>
          <a:p>
            <a:pPr marL="342900" indent="-342900" algn="ctr">
              <a:buFont typeface="Wingdings" panose="05000000000000000000" pitchFamily="2" charset="2"/>
              <a:buChar char="ü"/>
            </a:pPr>
            <a:endParaRPr lang="en-US" altLang="ko-KR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Optimized service for checking classes and assignments</a:t>
            </a:r>
          </a:p>
        </p:txBody>
      </p:sp>
    </p:spTree>
    <p:extLst>
      <p:ext uri="{BB962C8B-B14F-4D97-AF65-F5344CB8AC3E}">
        <p14:creationId xmlns:p14="http://schemas.microsoft.com/office/powerpoint/2010/main" val="402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4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2EB88A-B39E-4974-9AC2-B48195C67E43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180E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Open-source projects &amp; Open APIs and  other tools/platforms/services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used for implementing Cyber Helper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A40B2-084F-40AA-9652-6F37A010BFFF}"/>
              </a:ext>
            </a:extLst>
          </p:cNvPr>
          <p:cNvSpPr txBox="1"/>
          <p:nvPr/>
        </p:nvSpPr>
        <p:spPr>
          <a:xfrm>
            <a:off x="831359" y="1269819"/>
            <a:ext cx="10529281" cy="493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200000"/>
              </a:lnSpc>
              <a:buAutoNum type="arabicParenR"/>
            </a:pPr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Bootstrap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HTML, CSS, and JS framework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Bootsnipp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an element gallery for Bootstrap</a:t>
            </a: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Fullcalendar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a jQuery plugin that provides a </a:t>
            </a:r>
            <a:r>
              <a:rPr lang="en-US" altLang="ko-KR" sz="2000" u="sng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calendar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en-US" altLang="ko-KR" sz="20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Summernote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simple WYSIWYG </a:t>
            </a:r>
            <a:r>
              <a:rPr lang="en-US" altLang="ko-KR" sz="2000" u="sng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Editor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using Bootstrap</a:t>
            </a: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 Tables : </a:t>
            </a:r>
            <a:r>
              <a:rPr lang="en-US" altLang="ko-KR" sz="2000" u="sng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table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plugin for jQuery  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MySQL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an open-source relational </a:t>
            </a:r>
            <a:r>
              <a:rPr lang="en-US" altLang="ko-KR" sz="2000" u="sng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database management system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(RDBMS).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D3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: an open-source JavaScript library to create </a:t>
            </a:r>
            <a:r>
              <a:rPr lang="en-US" altLang="ko-KR" sz="2000" u="sng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custom interactive data visualizations</a:t>
            </a:r>
          </a:p>
          <a:p>
            <a:pPr marL="457200" lvl="0" indent="-4572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2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ngrok</a:t>
            </a:r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cross-platform application to </a:t>
            </a:r>
            <a:r>
              <a:rPr lang="en-US" altLang="ko-KR" sz="2000" u="sng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expose a local development server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to Internet</a:t>
            </a:r>
            <a:endParaRPr lang="en-US" altLang="ko-KR" sz="2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513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4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9CD9488-0E41-4FA8-BD4B-9850C3AB2CBE}"/>
              </a:ext>
            </a:extLst>
          </p:cNvPr>
          <p:cNvSpPr/>
          <p:nvPr/>
        </p:nvSpPr>
        <p:spPr>
          <a:xfrm>
            <a:off x="5524093" y="1538743"/>
            <a:ext cx="5833803" cy="4103616"/>
          </a:xfrm>
          <a:prstGeom prst="round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2EB88A-B39E-4974-9AC2-B48195C67E43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180E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i="1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System Overview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10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web server, database, and interface are connected</a:t>
            </a:r>
            <a:endParaRPr lang="ko-KR" altLang="en-US" sz="2800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41EF69-C697-410C-90C4-0B89A8C7EC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7" y="2332733"/>
            <a:ext cx="1080000" cy="10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258C4D-76B0-4E09-A4F0-C31673D30F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13" y="2337533"/>
            <a:ext cx="1080000" cy="1080000"/>
          </a:xfrm>
          <a:prstGeom prst="rect">
            <a:avLst/>
          </a:prstGeom>
        </p:spPr>
      </p:pic>
      <p:pic>
        <p:nvPicPr>
          <p:cNvPr id="17" name="그림 16" descr="텍스트, 클립아트, 벡터그래픽, 실루엣이(가) 표시된 사진&#10;&#10;자동 생성된 설명">
            <a:extLst>
              <a:ext uri="{FF2B5EF4-FFF2-40B4-BE49-F238E27FC236}">
                <a16:creationId xmlns:a16="http://schemas.microsoft.com/office/drawing/2014/main" id="{B394C962-5B18-4D60-AC31-08727FE2CB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07" y="2330436"/>
            <a:ext cx="1080000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194D24F-B0CF-4A00-8489-0351B84BBB1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79821" y1="51250" x2="79821" y2="51250"/>
                        <a14:foregroundMark x1="69643" y1="54286" x2="58036" y2="35179"/>
                        <a14:foregroundMark x1="58036" y1="35179" x2="34286" y2="37857"/>
                        <a14:foregroundMark x1="34286" y1="37857" x2="41607" y2="52500"/>
                        <a14:foregroundMark x1="55893" y1="27321" x2="34286" y2="28750"/>
                        <a14:foregroundMark x1="34286" y1="28750" x2="18929" y2="47321"/>
                        <a14:foregroundMark x1="18929" y1="47321" x2="23571" y2="60179"/>
                        <a14:foregroundMark x1="53571" y1="36250" x2="77857" y2="39107"/>
                        <a14:foregroundMark x1="77857" y1="39107" x2="70000" y2="59821"/>
                        <a14:foregroundMark x1="70000" y1="59821" x2="63036" y2="62679"/>
                        <a14:foregroundMark x1="24821" y1="67321" x2="40000" y2="84821"/>
                        <a14:foregroundMark x1="40000" y1="84821" x2="61071" y2="81071"/>
                        <a14:foregroundMark x1="61071" y1="81071" x2="67857" y2="76964"/>
                        <a14:foregroundMark x1="39107" y1="64464" x2="62679" y2="72679"/>
                        <a14:foregroundMark x1="62679" y1="72679" x2="80893" y2="62679"/>
                        <a14:foregroundMark x1="38036" y1="42857" x2="54643" y2="68393"/>
                        <a14:foregroundMark x1="54643" y1="68393" x2="76250" y2="70893"/>
                        <a14:foregroundMark x1="39107" y1="84643" x2="63036" y2="85357"/>
                        <a14:foregroundMark x1="40179" y1="86429" x2="61786" y2="86786"/>
                        <a14:foregroundMark x1="61786" y1="86786" x2="65714" y2="83393"/>
                        <a14:foregroundMark x1="40179" y1="86964" x2="36786" y2="83929"/>
                        <a14:foregroundMark x1="38929" y1="85536" x2="39643" y2="87500"/>
                        <a14:foregroundMark x1="39286" y1="85893" x2="38750" y2="86429"/>
                        <a14:foregroundMark x1="41429" y1="85893" x2="38750" y2="8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73" t="12063" r="11673" b="12971"/>
          <a:stretch/>
        </p:blipFill>
        <p:spPr>
          <a:xfrm>
            <a:off x="7888830" y="3913897"/>
            <a:ext cx="1104330" cy="1080000"/>
          </a:xfrm>
          <a:prstGeom prst="ellipse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97ECDE8-C87D-43E4-BBAA-B7190E06241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72" b="96976" l="10000" r="90000">
                        <a14:foregroundMark x1="51889" y1="33261" x2="51889" y2="33261"/>
                        <a14:foregroundMark x1="49000" y1="30022" x2="57444" y2="34341"/>
                        <a14:foregroundMark x1="57444" y1="34341" x2="60556" y2="52268"/>
                        <a14:foregroundMark x1="60556" y1="52268" x2="60778" y2="66307"/>
                        <a14:foregroundMark x1="50778" y1="16847" x2="51889" y2="37581"/>
                        <a14:foregroundMark x1="54111" y1="20518" x2="47111" y2="25702"/>
                        <a14:foregroundMark x1="47111" y1="25702" x2="45000" y2="39525"/>
                        <a14:foregroundMark x1="45000" y1="39525" x2="53333" y2="42765"/>
                        <a14:foregroundMark x1="53333" y1="42765" x2="57222" y2="36933"/>
                        <a14:foregroundMark x1="37333" y1="12527" x2="44111" y2="10151"/>
                        <a14:foregroundMark x1="44111" y1="10151" x2="53889" y2="10151"/>
                        <a14:foregroundMark x1="53889" y1="10151" x2="60778" y2="16199"/>
                        <a14:foregroundMark x1="60778" y1="16199" x2="64889" y2="28294"/>
                        <a14:foregroundMark x1="64889" y1="28294" x2="65556" y2="64147"/>
                        <a14:foregroundMark x1="65556" y1="64147" x2="58889" y2="74946"/>
                        <a14:foregroundMark x1="58889" y1="74946" x2="45000" y2="79482"/>
                        <a14:foregroundMark x1="45000" y1="79482" x2="39000" y2="77106"/>
                        <a14:foregroundMark x1="39000" y1="77106" x2="38778" y2="25270"/>
                        <a14:foregroundMark x1="32444" y1="41685" x2="28444" y2="54644"/>
                        <a14:foregroundMark x1="28444" y1="54644" x2="28667" y2="73002"/>
                        <a14:foregroundMark x1="28667" y1="73002" x2="33333" y2="84881"/>
                        <a14:foregroundMark x1="33333" y1="84881" x2="39000" y2="85313"/>
                        <a14:foregroundMark x1="39000" y1="85313" x2="45444" y2="84233"/>
                        <a14:foregroundMark x1="45444" y1="84233" x2="58667" y2="88337"/>
                        <a14:foregroundMark x1="58667" y1="88337" x2="63000" y2="84233"/>
                        <a14:foregroundMark x1="32000" y1="39741" x2="30444" y2="59611"/>
                        <a14:foregroundMark x1="30444" y1="59611" x2="31667" y2="71274"/>
                        <a14:foregroundMark x1="31667" y1="71274" x2="36778" y2="81641"/>
                        <a14:foregroundMark x1="36778" y1="81641" x2="40444" y2="85097"/>
                        <a14:foregroundMark x1="35333" y1="37797" x2="54667" y2="33261"/>
                        <a14:foregroundMark x1="54667" y1="33261" x2="68444" y2="63931"/>
                        <a14:foregroundMark x1="68444" y1="63931" x2="67889" y2="72786"/>
                        <a14:foregroundMark x1="41444" y1="5616" x2="55333" y2="3672"/>
                        <a14:foregroundMark x1="55333" y1="3672" x2="66778" y2="18143"/>
                        <a14:foregroundMark x1="66778" y1="18143" x2="69667" y2="26782"/>
                        <a14:foregroundMark x1="68000" y1="18359" x2="69111" y2="30022"/>
                        <a14:foregroundMark x1="69111" y1="30022" x2="65333" y2="36717"/>
                        <a14:foregroundMark x1="44444" y1="7127" x2="39889" y2="42549"/>
                        <a14:foregroundMark x1="39889" y1="42549" x2="43556" y2="53996"/>
                        <a14:foregroundMark x1="43556" y1="53996" x2="56889" y2="67387"/>
                        <a14:foregroundMark x1="56889" y1="67387" x2="59333" y2="68251"/>
                        <a14:foregroundMark x1="45111" y1="12527" x2="52222" y2="14255"/>
                        <a14:foregroundMark x1="52222" y1="14255" x2="61333" y2="31533"/>
                        <a14:foregroundMark x1="61333" y1="31533" x2="64889" y2="44492"/>
                        <a14:foregroundMark x1="64889" y1="44492" x2="62556" y2="54428"/>
                        <a14:foregroundMark x1="70000" y1="25918" x2="70444" y2="47516"/>
                        <a14:foregroundMark x1="73111" y1="43629" x2="70444" y2="61987"/>
                        <a14:foregroundMark x1="72778" y1="55940" x2="68222" y2="79050"/>
                        <a14:foregroundMark x1="68222" y1="79050" x2="59222" y2="92873"/>
                        <a14:foregroundMark x1="59222" y1="92873" x2="52889" y2="96976"/>
                        <a14:foregroundMark x1="52889" y1="96976" x2="43556" y2="952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9" r="23818"/>
          <a:stretch/>
        </p:blipFill>
        <p:spPr>
          <a:xfrm>
            <a:off x="10128978" y="2301772"/>
            <a:ext cx="1106595" cy="108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70AD31F-0716-4BC3-8D4E-70200D4B118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00" y="2301772"/>
            <a:ext cx="1080000" cy="1080000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583419E-7065-450B-B2A0-B8460F331333}"/>
              </a:ext>
            </a:extLst>
          </p:cNvPr>
          <p:cNvCxnSpPr>
            <a:cxnSpLocks/>
          </p:cNvCxnSpPr>
          <p:nvPr/>
        </p:nvCxnSpPr>
        <p:spPr>
          <a:xfrm>
            <a:off x="4527041" y="2841772"/>
            <a:ext cx="828000" cy="0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320B6FA-21AE-4C3E-80BD-6787A96B593F}"/>
              </a:ext>
            </a:extLst>
          </p:cNvPr>
          <p:cNvCxnSpPr>
            <a:cxnSpLocks/>
          </p:cNvCxnSpPr>
          <p:nvPr/>
        </p:nvCxnSpPr>
        <p:spPr>
          <a:xfrm>
            <a:off x="2196123" y="2841772"/>
            <a:ext cx="828000" cy="0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D414915-E769-4A67-8D68-156186913515}"/>
              </a:ext>
            </a:extLst>
          </p:cNvPr>
          <p:cNvCxnSpPr>
            <a:cxnSpLocks/>
          </p:cNvCxnSpPr>
          <p:nvPr/>
        </p:nvCxnSpPr>
        <p:spPr>
          <a:xfrm>
            <a:off x="6877476" y="2841772"/>
            <a:ext cx="828000" cy="0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17D31E6-7D9B-49F1-947B-A4DDA93C7A34}"/>
              </a:ext>
            </a:extLst>
          </p:cNvPr>
          <p:cNvCxnSpPr>
            <a:cxnSpLocks/>
          </p:cNvCxnSpPr>
          <p:nvPr/>
        </p:nvCxnSpPr>
        <p:spPr>
          <a:xfrm>
            <a:off x="9187940" y="2841772"/>
            <a:ext cx="828000" cy="0"/>
          </a:xfrm>
          <a:prstGeom prst="straightConnector1">
            <a:avLst/>
          </a:prstGeom>
          <a:ln w="28575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C0FE4E4-9910-4292-9682-E29F8E4E52D5}"/>
              </a:ext>
            </a:extLst>
          </p:cNvPr>
          <p:cNvSpPr txBox="1"/>
          <p:nvPr/>
        </p:nvSpPr>
        <p:spPr>
          <a:xfrm>
            <a:off x="825290" y="3412733"/>
            <a:ext cx="134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56E2C2-B8F5-4361-9C32-3A597B609DA8}"/>
              </a:ext>
            </a:extLst>
          </p:cNvPr>
          <p:cNvSpPr txBox="1"/>
          <p:nvPr/>
        </p:nvSpPr>
        <p:spPr>
          <a:xfrm>
            <a:off x="3128417" y="3412733"/>
            <a:ext cx="134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Internet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F6282F-4993-4DA9-BAFB-2E3BD0490C33}"/>
              </a:ext>
            </a:extLst>
          </p:cNvPr>
          <p:cNvSpPr txBox="1"/>
          <p:nvPr/>
        </p:nvSpPr>
        <p:spPr>
          <a:xfrm>
            <a:off x="5431544" y="3412733"/>
            <a:ext cx="134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Server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31604A-8DEE-4421-9F7A-BBD80585E955}"/>
              </a:ext>
            </a:extLst>
          </p:cNvPr>
          <p:cNvSpPr txBox="1"/>
          <p:nvPr/>
        </p:nvSpPr>
        <p:spPr>
          <a:xfrm>
            <a:off x="7734671" y="3412733"/>
            <a:ext cx="134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Bootstrap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10C568-CB4A-4B99-852F-BB4BF3FF1A36}"/>
              </a:ext>
            </a:extLst>
          </p:cNvPr>
          <p:cNvSpPr txBox="1"/>
          <p:nvPr/>
        </p:nvSpPr>
        <p:spPr>
          <a:xfrm>
            <a:off x="10019272" y="3412733"/>
            <a:ext cx="134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MySQL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1C4F11-7647-4220-AA20-3E342D42394D}"/>
              </a:ext>
            </a:extLst>
          </p:cNvPr>
          <p:cNvSpPr txBox="1"/>
          <p:nvPr/>
        </p:nvSpPr>
        <p:spPr>
          <a:xfrm>
            <a:off x="7769857" y="4993897"/>
            <a:ext cx="134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94F308-4A1C-4A3B-ACBE-49CCE1B5DE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3200" y="1304470"/>
            <a:ext cx="8809227" cy="49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2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7 1.11111E-6 L -0.17813 0.0046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0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4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2EB88A-B39E-4974-9AC2-B48195C67E43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180E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Main functionalities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detail and main purpose of Cyber Helper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팔각형 3">
            <a:extLst>
              <a:ext uri="{FF2B5EF4-FFF2-40B4-BE49-F238E27FC236}">
                <a16:creationId xmlns:a16="http://schemas.microsoft.com/office/drawing/2014/main" id="{AF91BBD3-D5AE-44BA-9CF9-05E225A0D318}"/>
              </a:ext>
            </a:extLst>
          </p:cNvPr>
          <p:cNvSpPr/>
          <p:nvPr/>
        </p:nvSpPr>
        <p:spPr>
          <a:xfrm>
            <a:off x="3342794" y="2201902"/>
            <a:ext cx="2590800" cy="2590800"/>
          </a:xfrm>
          <a:prstGeom prst="octagon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Main page, Summary table</a:t>
            </a:r>
          </a:p>
        </p:txBody>
      </p:sp>
      <p:sp>
        <p:nvSpPr>
          <p:cNvPr id="5" name="팔각형 4">
            <a:extLst>
              <a:ext uri="{FF2B5EF4-FFF2-40B4-BE49-F238E27FC236}">
                <a16:creationId xmlns:a16="http://schemas.microsoft.com/office/drawing/2014/main" id="{69A89FFF-D5BF-4F06-A4C6-5BB0AD806887}"/>
              </a:ext>
            </a:extLst>
          </p:cNvPr>
          <p:cNvSpPr/>
          <p:nvPr/>
        </p:nvSpPr>
        <p:spPr>
          <a:xfrm>
            <a:off x="6288256" y="2201902"/>
            <a:ext cx="2590800" cy="2590800"/>
          </a:xfrm>
          <a:prstGeom prst="octagon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Monthly calendar</a:t>
            </a:r>
          </a:p>
        </p:txBody>
      </p:sp>
      <p:sp>
        <p:nvSpPr>
          <p:cNvPr id="6" name="팔각형 5">
            <a:extLst>
              <a:ext uri="{FF2B5EF4-FFF2-40B4-BE49-F238E27FC236}">
                <a16:creationId xmlns:a16="http://schemas.microsoft.com/office/drawing/2014/main" id="{AB802A89-E5A5-4FB8-9099-184FB4922413}"/>
              </a:ext>
            </a:extLst>
          </p:cNvPr>
          <p:cNvSpPr/>
          <p:nvPr/>
        </p:nvSpPr>
        <p:spPr>
          <a:xfrm>
            <a:off x="9233719" y="2201902"/>
            <a:ext cx="2590800" cy="2590800"/>
          </a:xfrm>
          <a:prstGeom prst="octagon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Visualized graph</a:t>
            </a:r>
          </a:p>
        </p:txBody>
      </p:sp>
      <p:sp>
        <p:nvSpPr>
          <p:cNvPr id="7" name="팔각형 6">
            <a:extLst>
              <a:ext uri="{FF2B5EF4-FFF2-40B4-BE49-F238E27FC236}">
                <a16:creationId xmlns:a16="http://schemas.microsoft.com/office/drawing/2014/main" id="{9468D080-9C88-43A3-AD95-FAD458517261}"/>
              </a:ext>
            </a:extLst>
          </p:cNvPr>
          <p:cNvSpPr/>
          <p:nvPr/>
        </p:nvSpPr>
        <p:spPr>
          <a:xfrm>
            <a:off x="397332" y="2201902"/>
            <a:ext cx="2590800" cy="2590800"/>
          </a:xfrm>
          <a:prstGeom prst="octagon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Member registration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76D1D9-C5AD-4130-A089-62BA5AE8FF4E}"/>
              </a:ext>
            </a:extLst>
          </p:cNvPr>
          <p:cNvSpPr/>
          <p:nvPr/>
        </p:nvSpPr>
        <p:spPr>
          <a:xfrm>
            <a:off x="444638" y="5117785"/>
            <a:ext cx="2590800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member registration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enter the main page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C1C5F9-AB77-45D3-B1A5-0E933B07525A}"/>
              </a:ext>
            </a:extLst>
          </p:cNvPr>
          <p:cNvSpPr/>
          <p:nvPr/>
        </p:nvSpPr>
        <p:spPr>
          <a:xfrm>
            <a:off x="3343340" y="5119805"/>
            <a:ext cx="2590800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list round-up</a:t>
            </a:r>
          </a:p>
          <a:p>
            <a:pPr marL="285750" lvl="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to-do list / daily log</a:t>
            </a:r>
            <a:endParaRPr lang="ko-KR" altLang="en-US" sz="1400" dirty="0">
              <a:solidFill>
                <a:prstClr val="white">
                  <a:lumMod val="9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D519F9-ACC4-4AC2-9C66-0A0BD905530E}"/>
              </a:ext>
            </a:extLst>
          </p:cNvPr>
          <p:cNvSpPr/>
          <p:nvPr/>
        </p:nvSpPr>
        <p:spPr>
          <a:xfrm>
            <a:off x="6239857" y="5117785"/>
            <a:ext cx="2687598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show up the list</a:t>
            </a:r>
          </a:p>
          <a:p>
            <a:pPr marL="285750" lvl="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add &amp; modify the schedule</a:t>
            </a:r>
            <a:endParaRPr lang="ko-KR" altLang="en-US" sz="1400" dirty="0">
              <a:solidFill>
                <a:prstClr val="white">
                  <a:lumMod val="9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D793DC-4A7D-4945-A06D-99B915E81A92}"/>
              </a:ext>
            </a:extLst>
          </p:cNvPr>
          <p:cNvSpPr/>
          <p:nvPr/>
        </p:nvSpPr>
        <p:spPr>
          <a:xfrm>
            <a:off x="9233172" y="5275788"/>
            <a:ext cx="2590800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prstClr val="white">
                    <a:lumMod val="9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progress with graph</a:t>
            </a:r>
            <a:endParaRPr lang="ko-KR" altLang="en-US" sz="1400" dirty="0">
              <a:solidFill>
                <a:prstClr val="white">
                  <a:lumMod val="9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7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4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2EB88A-B39E-4974-9AC2-B48195C67E43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180E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4-1. Main functionalities –  </a:t>
            </a:r>
            <a:r>
              <a:rPr lang="en-US" altLang="ko-KR" sz="2000" i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Member Registration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004347-1D82-446B-A19B-712B6FD9CE4F}"/>
              </a:ext>
            </a:extLst>
          </p:cNvPr>
          <p:cNvSpPr/>
          <p:nvPr/>
        </p:nvSpPr>
        <p:spPr>
          <a:xfrm>
            <a:off x="6409264" y="295200"/>
            <a:ext cx="2520000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Member Registration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59667C9-EF1B-4B42-9AAE-1DAECD8D9C4C}"/>
              </a:ext>
            </a:extLst>
          </p:cNvPr>
          <p:cNvCxnSpPr>
            <a:cxnSpLocks/>
          </p:cNvCxnSpPr>
          <p:nvPr/>
        </p:nvCxnSpPr>
        <p:spPr>
          <a:xfrm flipV="1">
            <a:off x="3555466" y="2473608"/>
            <a:ext cx="780051" cy="14504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9839BA1-201C-44C0-83B1-A290AE895705}"/>
              </a:ext>
            </a:extLst>
          </p:cNvPr>
          <p:cNvCxnSpPr>
            <a:cxnSpLocks/>
          </p:cNvCxnSpPr>
          <p:nvPr/>
        </p:nvCxnSpPr>
        <p:spPr>
          <a:xfrm>
            <a:off x="3555466" y="3924034"/>
            <a:ext cx="780051" cy="167666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B5458FE-0A89-4F06-85E3-A935068434DD}"/>
              </a:ext>
            </a:extLst>
          </p:cNvPr>
          <p:cNvCxnSpPr>
            <a:cxnSpLocks/>
          </p:cNvCxnSpPr>
          <p:nvPr/>
        </p:nvCxnSpPr>
        <p:spPr>
          <a:xfrm flipV="1">
            <a:off x="6096000" y="3515557"/>
            <a:ext cx="0" cy="8499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7C2FE78-19DC-4D12-8E90-BE63AB43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63" y="3122833"/>
            <a:ext cx="3240000" cy="15920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4B4ACB-6CB3-45F1-960D-41E3948E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264" y="4813976"/>
            <a:ext cx="3240000" cy="1595518"/>
          </a:xfrm>
          <a:prstGeom prst="rect">
            <a:avLst/>
          </a:prstGeom>
        </p:spPr>
      </p:pic>
      <p:sp>
        <p:nvSpPr>
          <p:cNvPr id="27" name="설명선: 굽은 선(강조선) 26">
            <a:extLst>
              <a:ext uri="{FF2B5EF4-FFF2-40B4-BE49-F238E27FC236}">
                <a16:creationId xmlns:a16="http://schemas.microsoft.com/office/drawing/2014/main" id="{A3BABB76-5E19-4AAA-843B-4C518EE00245}"/>
              </a:ext>
            </a:extLst>
          </p:cNvPr>
          <p:cNvSpPr/>
          <p:nvPr/>
        </p:nvSpPr>
        <p:spPr>
          <a:xfrm>
            <a:off x="8223813" y="4333786"/>
            <a:ext cx="3773748" cy="1638890"/>
          </a:xfrm>
          <a:prstGeom prst="accentCallout2">
            <a:avLst>
              <a:gd name="adj1" fmla="val 20087"/>
              <a:gd name="adj2" fmla="val -4408"/>
              <a:gd name="adj3" fmla="val 18750"/>
              <a:gd name="adj4" fmla="val -16667"/>
              <a:gd name="adj5" fmla="val 59170"/>
              <a:gd name="adj6" fmla="val -4544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&lt;user does not have an account&gt;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① fill out the form 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② obtain approval for membership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686557A-6F66-45BA-ACA9-B06F9A353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264" y="1677566"/>
            <a:ext cx="3240000" cy="1592083"/>
          </a:xfrm>
          <a:prstGeom prst="rect">
            <a:avLst/>
          </a:prstGeom>
        </p:spPr>
      </p:pic>
      <p:sp>
        <p:nvSpPr>
          <p:cNvPr id="26" name="설명선: 굽은 선(강조선) 25">
            <a:extLst>
              <a:ext uri="{FF2B5EF4-FFF2-40B4-BE49-F238E27FC236}">
                <a16:creationId xmlns:a16="http://schemas.microsoft.com/office/drawing/2014/main" id="{5EFA3623-091E-4200-857B-737F817BB14C}"/>
              </a:ext>
            </a:extLst>
          </p:cNvPr>
          <p:cNvSpPr/>
          <p:nvPr/>
        </p:nvSpPr>
        <p:spPr>
          <a:xfrm>
            <a:off x="8123431" y="1275132"/>
            <a:ext cx="3773747" cy="1018087"/>
          </a:xfrm>
          <a:prstGeom prst="accentCallout2">
            <a:avLst>
              <a:gd name="adj1" fmla="val 17201"/>
              <a:gd name="adj2" fmla="val -1649"/>
              <a:gd name="adj3" fmla="val 18750"/>
              <a:gd name="adj4" fmla="val -16667"/>
              <a:gd name="adj5" fmla="val 103209"/>
              <a:gd name="adj6" fmla="val -44578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&lt;user already has an account&gt;</a:t>
            </a:r>
          </a:p>
          <a:p>
            <a:pPr algn="ctr"/>
            <a:endParaRPr lang="en-US" altLang="ko-KR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enter the main page immediately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218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4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2EB88A-B39E-4974-9AC2-B48195C67E43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180E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4-2. Main functionalities – Main Page</a:t>
            </a:r>
            <a:endParaRPr lang="en-US" altLang="ko-KR" sz="2000" i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004347-1D82-446B-A19B-712B6FD9CE4F}"/>
              </a:ext>
            </a:extLst>
          </p:cNvPr>
          <p:cNvSpPr/>
          <p:nvPr/>
        </p:nvSpPr>
        <p:spPr>
          <a:xfrm>
            <a:off x="7057881" y="296333"/>
            <a:ext cx="1287936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</a:t>
            </a:r>
            <a:r>
              <a:rPr lang="ko-KR" altLang="en-US" i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i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150D69-D3CA-4549-9601-F1D4BCEBB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25" y="2363423"/>
            <a:ext cx="5616142" cy="2780123"/>
          </a:xfrm>
          <a:prstGeom prst="rect">
            <a:avLst/>
          </a:prstGeom>
        </p:spPr>
      </p:pic>
      <p:sp>
        <p:nvSpPr>
          <p:cNvPr id="12" name="설명선: 굽은 선(강조선) 11">
            <a:extLst>
              <a:ext uri="{FF2B5EF4-FFF2-40B4-BE49-F238E27FC236}">
                <a16:creationId xmlns:a16="http://schemas.microsoft.com/office/drawing/2014/main" id="{100AB374-F542-4E0F-ABED-0471A9B40E08}"/>
              </a:ext>
            </a:extLst>
          </p:cNvPr>
          <p:cNvSpPr/>
          <p:nvPr/>
        </p:nvSpPr>
        <p:spPr>
          <a:xfrm flipH="1">
            <a:off x="289034" y="2195352"/>
            <a:ext cx="2601843" cy="1834559"/>
          </a:xfrm>
          <a:prstGeom prst="accentCallout2">
            <a:avLst>
              <a:gd name="adj1" fmla="val 17201"/>
              <a:gd name="adj2" fmla="val -1649"/>
              <a:gd name="adj3" fmla="val 18750"/>
              <a:gd name="adj4" fmla="val -16667"/>
              <a:gd name="adj5" fmla="val 59900"/>
              <a:gd name="adj6" fmla="val -83468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&lt;graph&gt;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visualize the progress of schedule</a:t>
            </a:r>
          </a:p>
        </p:txBody>
      </p:sp>
      <p:sp>
        <p:nvSpPr>
          <p:cNvPr id="10" name="설명선: 굽은 선(강조선) 9">
            <a:extLst>
              <a:ext uri="{FF2B5EF4-FFF2-40B4-BE49-F238E27FC236}">
                <a16:creationId xmlns:a16="http://schemas.microsoft.com/office/drawing/2014/main" id="{F1CB2F1F-404B-4904-A182-4FFBDC15366A}"/>
              </a:ext>
            </a:extLst>
          </p:cNvPr>
          <p:cNvSpPr/>
          <p:nvPr/>
        </p:nvSpPr>
        <p:spPr>
          <a:xfrm>
            <a:off x="8901729" y="1596040"/>
            <a:ext cx="3001237" cy="1738054"/>
          </a:xfrm>
          <a:prstGeom prst="accentCallout2">
            <a:avLst>
              <a:gd name="adj1" fmla="val 17201"/>
              <a:gd name="adj2" fmla="val -1649"/>
              <a:gd name="adj3" fmla="val 18750"/>
              <a:gd name="adj4" fmla="val -16667"/>
              <a:gd name="adj5" fmla="val 61859"/>
              <a:gd name="adj6" fmla="val -57533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&lt;to-do list&gt;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lectures and assignments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설명선: 굽은 선(강조선) 13">
            <a:extLst>
              <a:ext uri="{FF2B5EF4-FFF2-40B4-BE49-F238E27FC236}">
                <a16:creationId xmlns:a16="http://schemas.microsoft.com/office/drawing/2014/main" id="{855D3C8A-D545-47FD-9C60-06769FA283A3}"/>
              </a:ext>
            </a:extLst>
          </p:cNvPr>
          <p:cNvSpPr/>
          <p:nvPr/>
        </p:nvSpPr>
        <p:spPr>
          <a:xfrm>
            <a:off x="8345817" y="5206265"/>
            <a:ext cx="3773747" cy="1018087"/>
          </a:xfrm>
          <a:prstGeom prst="accentCallout2">
            <a:avLst>
              <a:gd name="adj1" fmla="val 20298"/>
              <a:gd name="adj2" fmla="val -2067"/>
              <a:gd name="adj3" fmla="val 18750"/>
              <a:gd name="adj4" fmla="val -16667"/>
              <a:gd name="adj5" fmla="val -138364"/>
              <a:gd name="adj6" fmla="val -23689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&lt;daily log&gt;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keep a diary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1C4BC7-8D3F-43C0-825A-555E1EEB1C92}"/>
              </a:ext>
            </a:extLst>
          </p:cNvPr>
          <p:cNvSpPr/>
          <p:nvPr/>
        </p:nvSpPr>
        <p:spPr>
          <a:xfrm>
            <a:off x="3930349" y="1817727"/>
            <a:ext cx="2212920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Visualized Graph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836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4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2EB88A-B39E-4974-9AC2-B48195C67E43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180E"/>
          </a:solidFill>
          <a:ln>
            <a:noFill/>
          </a:ln>
          <a:effectLst>
            <a:outerShdw dist="381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i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4-2. Main functionalities –  Summary Table</a:t>
            </a:r>
            <a:endParaRPr lang="en-US" altLang="ko-KR" sz="2000" i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004347-1D82-446B-A19B-712B6FD9CE4F}"/>
              </a:ext>
            </a:extLst>
          </p:cNvPr>
          <p:cNvSpPr/>
          <p:nvPr/>
        </p:nvSpPr>
        <p:spPr>
          <a:xfrm>
            <a:off x="6744814" y="296334"/>
            <a:ext cx="2035120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Summary Table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: 굽은 선(강조선) 10">
            <a:extLst>
              <a:ext uri="{FF2B5EF4-FFF2-40B4-BE49-F238E27FC236}">
                <a16:creationId xmlns:a16="http://schemas.microsoft.com/office/drawing/2014/main" id="{101153BB-08A7-477F-8554-6E2455D08CD9}"/>
              </a:ext>
            </a:extLst>
          </p:cNvPr>
          <p:cNvSpPr/>
          <p:nvPr/>
        </p:nvSpPr>
        <p:spPr>
          <a:xfrm flipH="1">
            <a:off x="6096000" y="5225584"/>
            <a:ext cx="4899990" cy="762000"/>
          </a:xfrm>
          <a:prstGeom prst="accentCallout2">
            <a:avLst>
              <a:gd name="adj1" fmla="val 30009"/>
              <a:gd name="adj2" fmla="val 98335"/>
              <a:gd name="adj3" fmla="val 28970"/>
              <a:gd name="adj4" fmla="val 120361"/>
              <a:gd name="adj5" fmla="val -90182"/>
              <a:gd name="adj6" fmla="val 129921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&lt;labeling&gt;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Gather the lectures which have same tag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9B409C-17F1-4133-A037-4129FAB45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000" y="2253786"/>
            <a:ext cx="4320000" cy="2350428"/>
          </a:xfrm>
          <a:prstGeom prst="rect">
            <a:avLst/>
          </a:prstGeom>
        </p:spPr>
      </p:pic>
      <p:sp>
        <p:nvSpPr>
          <p:cNvPr id="10" name="설명선: 굽은 선(강조선) 9">
            <a:extLst>
              <a:ext uri="{FF2B5EF4-FFF2-40B4-BE49-F238E27FC236}">
                <a16:creationId xmlns:a16="http://schemas.microsoft.com/office/drawing/2014/main" id="{5BB18F69-8048-47E0-BE0D-FAF08CF878C3}"/>
              </a:ext>
            </a:extLst>
          </p:cNvPr>
          <p:cNvSpPr/>
          <p:nvPr/>
        </p:nvSpPr>
        <p:spPr>
          <a:xfrm flipH="1">
            <a:off x="6096000" y="1909049"/>
            <a:ext cx="2585874" cy="236501"/>
          </a:xfrm>
          <a:prstGeom prst="accentCallout2">
            <a:avLst>
              <a:gd name="adj1" fmla="val 80772"/>
              <a:gd name="adj2" fmla="val 92497"/>
              <a:gd name="adj3" fmla="val 86409"/>
              <a:gd name="adj4" fmla="val 125735"/>
              <a:gd name="adj5" fmla="val 492316"/>
              <a:gd name="adj6" fmla="val 148739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&lt;key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word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search&gt;</a:t>
            </a:r>
          </a:p>
        </p:txBody>
      </p:sp>
      <p:sp>
        <p:nvSpPr>
          <p:cNvPr id="8" name="설명선: 굽은 선(강조선) 7">
            <a:extLst>
              <a:ext uri="{FF2B5EF4-FFF2-40B4-BE49-F238E27FC236}">
                <a16:creationId xmlns:a16="http://schemas.microsoft.com/office/drawing/2014/main" id="{8956251B-7505-4C94-A7A1-E74D7E5B5775}"/>
              </a:ext>
            </a:extLst>
          </p:cNvPr>
          <p:cNvSpPr/>
          <p:nvPr/>
        </p:nvSpPr>
        <p:spPr>
          <a:xfrm flipH="1">
            <a:off x="8923078" y="2051639"/>
            <a:ext cx="2601843" cy="1834559"/>
          </a:xfrm>
          <a:prstGeom prst="accentCallout2">
            <a:avLst>
              <a:gd name="adj1" fmla="val 36107"/>
              <a:gd name="adj2" fmla="val 101966"/>
              <a:gd name="adj3" fmla="val 35078"/>
              <a:gd name="adj4" fmla="val 124516"/>
              <a:gd name="adj5" fmla="val 59040"/>
              <a:gd name="adj6" fmla="val 151031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&lt;assignment&gt;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list of assignments</a:t>
            </a:r>
          </a:p>
        </p:txBody>
      </p:sp>
      <p:sp>
        <p:nvSpPr>
          <p:cNvPr id="7" name="설명선: 굽은 선(강조선) 6">
            <a:extLst>
              <a:ext uri="{FF2B5EF4-FFF2-40B4-BE49-F238E27FC236}">
                <a16:creationId xmlns:a16="http://schemas.microsoft.com/office/drawing/2014/main" id="{A9EF19A3-2237-49C0-9923-47452D27BA7F}"/>
              </a:ext>
            </a:extLst>
          </p:cNvPr>
          <p:cNvSpPr/>
          <p:nvPr/>
        </p:nvSpPr>
        <p:spPr>
          <a:xfrm flipH="1">
            <a:off x="818283" y="2769655"/>
            <a:ext cx="2601843" cy="1834559"/>
          </a:xfrm>
          <a:prstGeom prst="accentCallout2">
            <a:avLst>
              <a:gd name="adj1" fmla="val 17201"/>
              <a:gd name="adj2" fmla="val 7440"/>
              <a:gd name="adj3" fmla="val 18750"/>
              <a:gd name="adj4" fmla="val -16667"/>
              <a:gd name="adj5" fmla="val 50447"/>
              <a:gd name="adj6" fmla="val -50141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&lt;lecture&gt;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list of lectures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196B5C7-214F-41AF-8816-FE8CF3540327}"/>
              </a:ext>
            </a:extLst>
          </p:cNvPr>
          <p:cNvSpPr/>
          <p:nvPr/>
        </p:nvSpPr>
        <p:spPr>
          <a:xfrm>
            <a:off x="4723812" y="3568146"/>
            <a:ext cx="318053" cy="3180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7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</TotalTime>
  <Words>607</Words>
  <Application>Microsoft Office PowerPoint</Application>
  <PresentationFormat>와이드스크린</PresentationFormat>
  <Paragraphs>130</Paragraphs>
  <Slides>15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나눔스퀘어</vt:lpstr>
      <vt:lpstr>나눔스퀘어 Bold</vt:lpstr>
      <vt:lpstr>나눔스퀘어 ExtraBold</vt:lpstr>
      <vt:lpstr>나눔스퀘어_ac ExtraBold</vt:lpstr>
      <vt:lpstr>맑은 고딕</vt:lpstr>
      <vt:lpstr>상상토끼 신비는일곱살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최 찬미</cp:lastModifiedBy>
  <cp:revision>125</cp:revision>
  <dcterms:created xsi:type="dcterms:W3CDTF">2019-02-08T07:37:09Z</dcterms:created>
  <dcterms:modified xsi:type="dcterms:W3CDTF">2021-08-06T01:45:24Z</dcterms:modified>
</cp:coreProperties>
</file>